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7"/>
  </p:notesMasterIdLst>
  <p:sldIdLst>
    <p:sldId id="256" r:id="rId2"/>
    <p:sldId id="257" r:id="rId3"/>
    <p:sldId id="291" r:id="rId4"/>
    <p:sldId id="292" r:id="rId5"/>
    <p:sldId id="258" r:id="rId6"/>
    <p:sldId id="293" r:id="rId7"/>
    <p:sldId id="294" r:id="rId8"/>
    <p:sldId id="295" r:id="rId9"/>
    <p:sldId id="259" r:id="rId10"/>
    <p:sldId id="299" r:id="rId11"/>
    <p:sldId id="297" r:id="rId12"/>
    <p:sldId id="302" r:id="rId13"/>
    <p:sldId id="305" r:id="rId14"/>
    <p:sldId id="306" r:id="rId15"/>
    <p:sldId id="304" r:id="rId16"/>
    <p:sldId id="303" r:id="rId17"/>
    <p:sldId id="301" r:id="rId18"/>
    <p:sldId id="308" r:id="rId19"/>
    <p:sldId id="309" r:id="rId20"/>
    <p:sldId id="310" r:id="rId21"/>
    <p:sldId id="311" r:id="rId22"/>
    <p:sldId id="312" r:id="rId23"/>
    <p:sldId id="313" r:id="rId24"/>
    <p:sldId id="314" r:id="rId25"/>
    <p:sldId id="260" r:id="rId26"/>
  </p:sldIdLst>
  <p:sldSz cx="9144000" cy="5143500" type="screen16x9"/>
  <p:notesSz cx="6858000" cy="9144000"/>
  <p:embeddedFontLst>
    <p:embeddedFont>
      <p:font typeface="Kulim Park" panose="020B0604020202020204" charset="0"/>
      <p:regular r:id="rId28"/>
      <p:bold r:id="rId29"/>
      <p:italic r:id="rId30"/>
      <p:boldItalic r:id="rId31"/>
    </p:embeddedFont>
    <p:embeddedFont>
      <p:font typeface="Manrope" panose="020B0604020202020204" charset="0"/>
      <p:regular r:id="rId32"/>
      <p:bold r:id="rId33"/>
    </p:embeddedFont>
    <p:embeddedFont>
      <p:font typeface="PT Sans" panose="020B0604020202020204" charset="0"/>
      <p:italic r:id="rId34"/>
      <p:boldItalic r:id="rId35"/>
    </p:embeddedFont>
    <p:embeddedFont>
      <p:font typeface="Kulim Park SemiBold"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4E1"/>
    <a:srgbClr val="D5EBF3"/>
    <a:srgbClr val="ECD4CF"/>
    <a:srgbClr val="CFB6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7F991B-437C-41BD-AE90-F03C355D0708}">
  <a:tblStyle styleId="{237F991B-437C-41BD-AE90-F03C355D07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1" autoAdjust="0"/>
    <p:restoredTop sz="96092" autoAdjust="0"/>
  </p:normalViewPr>
  <p:slideViewPr>
    <p:cSldViewPr snapToGrid="0">
      <p:cViewPr varScale="1">
        <p:scale>
          <a:sx n="90" d="100"/>
          <a:sy n="90" d="100"/>
        </p:scale>
        <p:origin x="110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53842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10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92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c4a5c82e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c4a5c82e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8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36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471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66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38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02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c4a5c82e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c4a5c82e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889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519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97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731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996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19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315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2ef6f315a0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2ef6f315a0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1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c4a5c82e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c4a5c82e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30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6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91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82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975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52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ad612980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ad61298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1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c4a5c82e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c4a5c82e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34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flipH="1">
            <a:off x="2683385" y="-31065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a:off x="-3565757" y="-42075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28442" y="2555775"/>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flipH="1">
            <a:off x="3743602" y="3126448"/>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4003435" y="175175"/>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flipH="1">
            <a:off x="2193568" y="47188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flipH="1">
            <a:off x="-4444396" y="-459593"/>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flipH="1">
            <a:off x="5761904" y="2614969"/>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257850"/>
            <a:ext cx="7697700" cy="18345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23150" y="3100575"/>
            <a:ext cx="5218500" cy="548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title" hasCustomPrompt="1"/>
          </p:nvPr>
        </p:nvSpPr>
        <p:spPr>
          <a:xfrm>
            <a:off x="1248600" y="1528200"/>
            <a:ext cx="6646800" cy="1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1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9" name="Google Shape;99;p11"/>
          <p:cNvSpPr txBox="1">
            <a:spLocks noGrp="1"/>
          </p:cNvSpPr>
          <p:nvPr>
            <p:ph type="subTitle" idx="1"/>
          </p:nvPr>
        </p:nvSpPr>
        <p:spPr>
          <a:xfrm>
            <a:off x="1248450" y="3114175"/>
            <a:ext cx="664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1"/>
        <p:cNvGrpSpPr/>
        <p:nvPr/>
      </p:nvGrpSpPr>
      <p:grpSpPr>
        <a:xfrm>
          <a:off x="0" y="0"/>
          <a:ext cx="0" cy="0"/>
          <a:chOff x="0" y="0"/>
          <a:chExt cx="0" cy="0"/>
        </a:xfrm>
      </p:grpSpPr>
      <p:sp>
        <p:nvSpPr>
          <p:cNvPr id="102" name="Google Shape;102;p13"/>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txBox="1">
            <a:spLocks noGrp="1"/>
          </p:cNvSpPr>
          <p:nvPr>
            <p:ph type="title"/>
          </p:nvPr>
        </p:nvSpPr>
        <p:spPr>
          <a:xfrm>
            <a:off x="73277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3"/>
          <p:cNvSpPr txBox="1">
            <a:spLocks noGrp="1"/>
          </p:cNvSpPr>
          <p:nvPr>
            <p:ph type="subTitle" idx="1"/>
          </p:nvPr>
        </p:nvSpPr>
        <p:spPr>
          <a:xfrm>
            <a:off x="73278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13"/>
          <p:cNvSpPr txBox="1">
            <a:spLocks noGrp="1"/>
          </p:cNvSpPr>
          <p:nvPr>
            <p:ph type="title" idx="2" hasCustomPrompt="1"/>
          </p:nvPr>
        </p:nvSpPr>
        <p:spPr>
          <a:xfrm>
            <a:off x="73277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3"/>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3"/>
          <p:cNvSpPr txBox="1">
            <a:spLocks noGrp="1"/>
          </p:cNvSpPr>
          <p:nvPr>
            <p:ph type="title" idx="4"/>
          </p:nvPr>
        </p:nvSpPr>
        <p:spPr>
          <a:xfrm>
            <a:off x="268025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3"/>
          <p:cNvSpPr txBox="1">
            <a:spLocks noGrp="1"/>
          </p:cNvSpPr>
          <p:nvPr>
            <p:ph type="subTitle" idx="5"/>
          </p:nvPr>
        </p:nvSpPr>
        <p:spPr>
          <a:xfrm>
            <a:off x="268026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4" name="Google Shape;114;p13"/>
          <p:cNvSpPr txBox="1">
            <a:spLocks noGrp="1"/>
          </p:cNvSpPr>
          <p:nvPr>
            <p:ph type="title" idx="6"/>
          </p:nvPr>
        </p:nvSpPr>
        <p:spPr>
          <a:xfrm>
            <a:off x="462772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3"/>
          <p:cNvSpPr txBox="1">
            <a:spLocks noGrp="1"/>
          </p:cNvSpPr>
          <p:nvPr>
            <p:ph type="subTitle" idx="7"/>
          </p:nvPr>
        </p:nvSpPr>
        <p:spPr>
          <a:xfrm>
            <a:off x="462773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6" name="Google Shape;116;p13"/>
          <p:cNvSpPr txBox="1">
            <a:spLocks noGrp="1"/>
          </p:cNvSpPr>
          <p:nvPr>
            <p:ph type="title" idx="8"/>
          </p:nvPr>
        </p:nvSpPr>
        <p:spPr>
          <a:xfrm>
            <a:off x="657520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subTitle" idx="9"/>
          </p:nvPr>
        </p:nvSpPr>
        <p:spPr>
          <a:xfrm>
            <a:off x="657521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8" name="Google Shape;118;p13"/>
          <p:cNvSpPr txBox="1">
            <a:spLocks noGrp="1"/>
          </p:cNvSpPr>
          <p:nvPr>
            <p:ph type="title" idx="13" hasCustomPrompt="1"/>
          </p:nvPr>
        </p:nvSpPr>
        <p:spPr>
          <a:xfrm>
            <a:off x="268024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4627721"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57519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1"/>
        <p:cNvGrpSpPr/>
        <p:nvPr/>
      </p:nvGrpSpPr>
      <p:grpSpPr>
        <a:xfrm>
          <a:off x="0" y="0"/>
          <a:ext cx="0" cy="0"/>
          <a:chOff x="0" y="0"/>
          <a:chExt cx="0" cy="0"/>
        </a:xfrm>
      </p:grpSpPr>
      <p:sp>
        <p:nvSpPr>
          <p:cNvPr id="122" name="Google Shape;122;p14"/>
          <p:cNvSpPr txBox="1">
            <a:spLocks noGrp="1"/>
          </p:cNvSpPr>
          <p:nvPr>
            <p:ph type="title"/>
          </p:nvPr>
        </p:nvSpPr>
        <p:spPr>
          <a:xfrm>
            <a:off x="723300" y="3402013"/>
            <a:ext cx="3848700" cy="531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3" name="Google Shape;123;p14"/>
          <p:cNvSpPr txBox="1">
            <a:spLocks noGrp="1"/>
          </p:cNvSpPr>
          <p:nvPr>
            <p:ph type="subTitle" idx="1"/>
          </p:nvPr>
        </p:nvSpPr>
        <p:spPr>
          <a:xfrm>
            <a:off x="723350" y="822500"/>
            <a:ext cx="4902000" cy="207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24" name="Google Shape;124;p14"/>
          <p:cNvSpPr/>
          <p:nvPr/>
        </p:nvSpPr>
        <p:spPr>
          <a:xfrm rot="7269862">
            <a:off x="-2158264" y="-3462738"/>
            <a:ext cx="7471639" cy="4771786"/>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558870" flipH="1">
            <a:off x="-4625089" y="957675"/>
            <a:ext cx="6402110" cy="568915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7989178" flipH="1">
            <a:off x="-4350337" y="2229049"/>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514371" flipH="1">
            <a:off x="3008849" y="163322"/>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10800000" flipH="1">
            <a:off x="5337802" y="3129188"/>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9748587" flipH="1">
            <a:off x="4304027" y="2585840"/>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rot="-2141143" flipH="1">
            <a:off x="5987211" y="-1789403"/>
            <a:ext cx="5766686" cy="368291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31"/>
        <p:cNvGrpSpPr/>
        <p:nvPr/>
      </p:nvGrpSpPr>
      <p:grpSpPr>
        <a:xfrm>
          <a:off x="0" y="0"/>
          <a:ext cx="0" cy="0"/>
          <a:chOff x="0" y="0"/>
          <a:chExt cx="0" cy="0"/>
        </a:xfrm>
      </p:grpSpPr>
      <p:sp>
        <p:nvSpPr>
          <p:cNvPr id="132" name="Google Shape;132;p15"/>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140"/>
        <p:cNvGrpSpPr/>
        <p:nvPr/>
      </p:nvGrpSpPr>
      <p:grpSpPr>
        <a:xfrm>
          <a:off x="0" y="0"/>
          <a:ext cx="0" cy="0"/>
          <a:chOff x="0" y="0"/>
          <a:chExt cx="0" cy="0"/>
        </a:xfrm>
      </p:grpSpPr>
      <p:sp>
        <p:nvSpPr>
          <p:cNvPr id="141" name="Google Shape;141;p16"/>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8" name="Google Shape;148;p16"/>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149"/>
        <p:cNvGrpSpPr/>
        <p:nvPr/>
      </p:nvGrpSpPr>
      <p:grpSpPr>
        <a:xfrm>
          <a:off x="0" y="0"/>
          <a:ext cx="0" cy="0"/>
          <a:chOff x="0" y="0"/>
          <a:chExt cx="0" cy="0"/>
        </a:xfrm>
      </p:grpSpPr>
      <p:sp>
        <p:nvSpPr>
          <p:cNvPr id="150" name="Google Shape;150;p17"/>
          <p:cNvSpPr/>
          <p:nvPr/>
        </p:nvSpPr>
        <p:spPr>
          <a:xfrm rot="4102360" flipH="1">
            <a:off x="-2758583" y="412968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rot="813319">
            <a:off x="-431355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a:spLocks noGrp="1"/>
          </p:cNvSpPr>
          <p:nvPr>
            <p:ph type="subTitle" idx="1"/>
          </p:nvPr>
        </p:nvSpPr>
        <p:spPr>
          <a:xfrm>
            <a:off x="723300" y="3021075"/>
            <a:ext cx="3394200" cy="113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3" name="Google Shape;153;p17"/>
          <p:cNvSpPr txBox="1">
            <a:spLocks noGrp="1"/>
          </p:cNvSpPr>
          <p:nvPr>
            <p:ph type="title"/>
          </p:nvPr>
        </p:nvSpPr>
        <p:spPr>
          <a:xfrm flipH="1">
            <a:off x="719825" y="986925"/>
            <a:ext cx="2888400" cy="19173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54"/>
        <p:cNvGrpSpPr/>
        <p:nvPr/>
      </p:nvGrpSpPr>
      <p:grpSpPr>
        <a:xfrm>
          <a:off x="0" y="0"/>
          <a:ext cx="0" cy="0"/>
          <a:chOff x="0" y="0"/>
          <a:chExt cx="0" cy="0"/>
        </a:xfrm>
      </p:grpSpPr>
      <p:sp>
        <p:nvSpPr>
          <p:cNvPr id="155" name="Google Shape;155;p1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a:spLocks noGrp="1"/>
          </p:cNvSpPr>
          <p:nvPr>
            <p:ph type="subTitle" idx="1"/>
          </p:nvPr>
        </p:nvSpPr>
        <p:spPr>
          <a:xfrm>
            <a:off x="723300" y="2291463"/>
            <a:ext cx="3035100" cy="13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0" name="Google Shape;160;p18"/>
          <p:cNvSpPr txBox="1">
            <a:spLocks noGrp="1"/>
          </p:cNvSpPr>
          <p:nvPr>
            <p:ph type="title"/>
          </p:nvPr>
        </p:nvSpPr>
        <p:spPr>
          <a:xfrm flipH="1">
            <a:off x="719825" y="1463638"/>
            <a:ext cx="3035100" cy="711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p:nvPr/>
        </p:nvSpPr>
        <p:spPr>
          <a:xfrm rot="-649760" flipH="1">
            <a:off x="-3395808" y="45146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2"/>
        <p:cNvGrpSpPr/>
        <p:nvPr/>
      </p:nvGrpSpPr>
      <p:grpSpPr>
        <a:xfrm>
          <a:off x="0" y="0"/>
          <a:ext cx="0" cy="0"/>
          <a:chOff x="0" y="0"/>
          <a:chExt cx="0" cy="0"/>
        </a:xfrm>
      </p:grpSpPr>
      <p:sp>
        <p:nvSpPr>
          <p:cNvPr id="163" name="Google Shape;163;p19"/>
          <p:cNvSpPr/>
          <p:nvPr/>
        </p:nvSpPr>
        <p:spPr>
          <a:xfrm rot="-859945" flipH="1">
            <a:off x="5665328" y="3096461"/>
            <a:ext cx="4772748" cy="42413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1478505" flipH="1">
            <a:off x="1794833" y="-211178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txBox="1">
            <a:spLocks noGrp="1"/>
          </p:cNvSpPr>
          <p:nvPr>
            <p:ph type="title"/>
          </p:nvPr>
        </p:nvSpPr>
        <p:spPr>
          <a:xfrm>
            <a:off x="1699900" y="2520537"/>
            <a:ext cx="27369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19"/>
          <p:cNvSpPr txBox="1">
            <a:spLocks noGrp="1"/>
          </p:cNvSpPr>
          <p:nvPr>
            <p:ph type="subTitle" idx="1"/>
          </p:nvPr>
        </p:nvSpPr>
        <p:spPr>
          <a:xfrm>
            <a:off x="1699975" y="3065348"/>
            <a:ext cx="27369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1" name="Google Shape;171;p19"/>
          <p:cNvSpPr txBox="1">
            <a:spLocks noGrp="1"/>
          </p:cNvSpPr>
          <p:nvPr>
            <p:ph type="title" idx="2"/>
          </p:nvPr>
        </p:nvSpPr>
        <p:spPr>
          <a:xfrm>
            <a:off x="4707338" y="2520537"/>
            <a:ext cx="2736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19"/>
          <p:cNvSpPr txBox="1">
            <a:spLocks noGrp="1"/>
          </p:cNvSpPr>
          <p:nvPr>
            <p:ph type="subTitle" idx="3"/>
          </p:nvPr>
        </p:nvSpPr>
        <p:spPr>
          <a:xfrm>
            <a:off x="4707501" y="3065348"/>
            <a:ext cx="27366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3" name="Google Shape;173;p19"/>
          <p:cNvSpPr txBox="1">
            <a:spLocks noGrp="1"/>
          </p:cNvSpPr>
          <p:nvPr>
            <p:ph type="title" idx="4"/>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4"/>
        <p:cNvGrpSpPr/>
        <p:nvPr/>
      </p:nvGrpSpPr>
      <p:grpSpPr>
        <a:xfrm>
          <a:off x="0" y="0"/>
          <a:ext cx="0" cy="0"/>
          <a:chOff x="0" y="0"/>
          <a:chExt cx="0" cy="0"/>
        </a:xfrm>
      </p:grpSpPr>
      <p:sp>
        <p:nvSpPr>
          <p:cNvPr id="175" name="Google Shape;175;p20"/>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rot="3952094">
            <a:off x="468168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rot="-7426355">
            <a:off x="-466609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20"/>
          <p:cNvSpPr txBox="1">
            <a:spLocks noGrp="1"/>
          </p:cNvSpPr>
          <p:nvPr>
            <p:ph type="body" idx="1"/>
          </p:nvPr>
        </p:nvSpPr>
        <p:spPr>
          <a:xfrm>
            <a:off x="1545450" y="1330100"/>
            <a:ext cx="6053100" cy="33759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300"/>
              </a:spcBef>
              <a:spcAft>
                <a:spcPts val="0"/>
              </a:spcAft>
              <a:buSzPts val="1600"/>
              <a:buChar char="●"/>
              <a:defRPr/>
            </a:lvl1pPr>
            <a:lvl2pPr marL="914400" lvl="1" indent="-330200" algn="ctr" rtl="0">
              <a:lnSpc>
                <a:spcPct val="100000"/>
              </a:lnSpc>
              <a:spcBef>
                <a:spcPts val="0"/>
              </a:spcBef>
              <a:spcAft>
                <a:spcPts val="0"/>
              </a:spcAft>
              <a:buSzPts val="1600"/>
              <a:buFont typeface="Nunito Light"/>
              <a:buChar char="○"/>
              <a:defRPr/>
            </a:lvl2pPr>
            <a:lvl3pPr marL="1371600" lvl="2" indent="-330200" algn="ctr" rtl="0">
              <a:lnSpc>
                <a:spcPct val="100000"/>
              </a:lnSpc>
              <a:spcBef>
                <a:spcPts val="1600"/>
              </a:spcBef>
              <a:spcAft>
                <a:spcPts val="0"/>
              </a:spcAft>
              <a:buSzPts val="1600"/>
              <a:buFont typeface="Nunito Light"/>
              <a:buChar char="■"/>
              <a:defRPr/>
            </a:lvl3pPr>
            <a:lvl4pPr marL="1828800" lvl="3" indent="-330200" algn="ctr" rtl="0">
              <a:lnSpc>
                <a:spcPct val="100000"/>
              </a:lnSpc>
              <a:spcBef>
                <a:spcPts val="1600"/>
              </a:spcBef>
              <a:spcAft>
                <a:spcPts val="0"/>
              </a:spcAft>
              <a:buSzPts val="1600"/>
              <a:buFont typeface="Nunito Light"/>
              <a:buChar char="●"/>
              <a:defRPr/>
            </a:lvl4pPr>
            <a:lvl5pPr marL="2286000" lvl="4" indent="-330200" algn="ctr" rtl="0">
              <a:lnSpc>
                <a:spcPct val="100000"/>
              </a:lnSpc>
              <a:spcBef>
                <a:spcPts val="1600"/>
              </a:spcBef>
              <a:spcAft>
                <a:spcPts val="0"/>
              </a:spcAft>
              <a:buSzPts val="1600"/>
              <a:buFont typeface="Nunito Light"/>
              <a:buChar char="○"/>
              <a:defRPr/>
            </a:lvl5pPr>
            <a:lvl6pPr marL="2743200" lvl="5" indent="-330200" algn="ctr" rtl="0">
              <a:lnSpc>
                <a:spcPct val="100000"/>
              </a:lnSpc>
              <a:spcBef>
                <a:spcPts val="1600"/>
              </a:spcBef>
              <a:spcAft>
                <a:spcPts val="0"/>
              </a:spcAft>
              <a:buSzPts val="1600"/>
              <a:buFont typeface="Nunito Light"/>
              <a:buChar char="■"/>
              <a:defRPr/>
            </a:lvl6pPr>
            <a:lvl7pPr marL="3200400" lvl="6" indent="-330200" algn="ctr" rtl="0">
              <a:lnSpc>
                <a:spcPct val="100000"/>
              </a:lnSpc>
              <a:spcBef>
                <a:spcPts val="1600"/>
              </a:spcBef>
              <a:spcAft>
                <a:spcPts val="0"/>
              </a:spcAft>
              <a:buSzPts val="1600"/>
              <a:buFont typeface="Nunito Light"/>
              <a:buChar char="●"/>
              <a:defRPr/>
            </a:lvl7pPr>
            <a:lvl8pPr marL="3657600" lvl="7" indent="-330200" algn="ctr" rtl="0">
              <a:lnSpc>
                <a:spcPct val="100000"/>
              </a:lnSpc>
              <a:spcBef>
                <a:spcPts val="1600"/>
              </a:spcBef>
              <a:spcAft>
                <a:spcPts val="0"/>
              </a:spcAft>
              <a:buSzPts val="1600"/>
              <a:buFont typeface="Nunito Light"/>
              <a:buChar char="○"/>
              <a:defRPr/>
            </a:lvl8pPr>
            <a:lvl9pPr marL="4114800" lvl="8" indent="-330200" algn="ctr" rtl="0">
              <a:lnSpc>
                <a:spcPct val="100000"/>
              </a:lnSpc>
              <a:spcBef>
                <a:spcPts val="1600"/>
              </a:spcBef>
              <a:spcAft>
                <a:spcPts val="1600"/>
              </a:spcAft>
              <a:buSzPts val="1600"/>
              <a:buFont typeface="Nunito Light"/>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716550" y="1929275"/>
            <a:ext cx="3855600" cy="1610100"/>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3300" y="8452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716550" y="357883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 name="Google Shape;28;p3"/>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4"/>
        <p:cNvGrpSpPr/>
        <p:nvPr/>
      </p:nvGrpSpPr>
      <p:grpSpPr>
        <a:xfrm>
          <a:off x="0" y="0"/>
          <a:ext cx="0" cy="0"/>
          <a:chOff x="0" y="0"/>
          <a:chExt cx="0" cy="0"/>
        </a:xfrm>
      </p:grpSpPr>
      <p:sp>
        <p:nvSpPr>
          <p:cNvPr id="185" name="Google Shape;185;p21"/>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rot="9405665">
            <a:off x="-4880740"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rot="9555841" flipH="1">
            <a:off x="780170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21"/>
          <p:cNvSpPr txBox="1">
            <a:spLocks noGrp="1"/>
          </p:cNvSpPr>
          <p:nvPr>
            <p:ph type="title" idx="2"/>
          </p:nvPr>
        </p:nvSpPr>
        <p:spPr>
          <a:xfrm>
            <a:off x="1164025"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1"/>
          <p:cNvSpPr txBox="1">
            <a:spLocks noGrp="1"/>
          </p:cNvSpPr>
          <p:nvPr>
            <p:ph type="subTitle" idx="1"/>
          </p:nvPr>
        </p:nvSpPr>
        <p:spPr>
          <a:xfrm>
            <a:off x="116407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4" name="Google Shape;194;p21"/>
          <p:cNvSpPr txBox="1">
            <a:spLocks noGrp="1"/>
          </p:cNvSpPr>
          <p:nvPr>
            <p:ph type="title" idx="3"/>
          </p:nvPr>
        </p:nvSpPr>
        <p:spPr>
          <a:xfrm>
            <a:off x="3549063"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1"/>
          <p:cNvSpPr txBox="1">
            <a:spLocks noGrp="1"/>
          </p:cNvSpPr>
          <p:nvPr>
            <p:ph type="subTitle" idx="4"/>
          </p:nvPr>
        </p:nvSpPr>
        <p:spPr>
          <a:xfrm>
            <a:off x="3549150"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6" name="Google Shape;196;p21"/>
          <p:cNvSpPr txBox="1">
            <a:spLocks noGrp="1"/>
          </p:cNvSpPr>
          <p:nvPr>
            <p:ph type="title" idx="5"/>
          </p:nvPr>
        </p:nvSpPr>
        <p:spPr>
          <a:xfrm>
            <a:off x="5934100" y="1617575"/>
            <a:ext cx="20457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1"/>
          <p:cNvSpPr txBox="1">
            <a:spLocks noGrp="1"/>
          </p:cNvSpPr>
          <p:nvPr>
            <p:ph type="subTitle" idx="6"/>
          </p:nvPr>
        </p:nvSpPr>
        <p:spPr>
          <a:xfrm>
            <a:off x="5934225" y="2151959"/>
            <a:ext cx="20457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8"/>
        <p:cNvGrpSpPr/>
        <p:nvPr/>
      </p:nvGrpSpPr>
      <p:grpSpPr>
        <a:xfrm>
          <a:off x="0" y="0"/>
          <a:ext cx="0" cy="0"/>
          <a:chOff x="0" y="0"/>
          <a:chExt cx="0" cy="0"/>
        </a:xfrm>
      </p:grpSpPr>
      <p:sp>
        <p:nvSpPr>
          <p:cNvPr id="199" name="Google Shape;199;p22"/>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txBox="1">
            <a:spLocks noGrp="1"/>
          </p:cNvSpPr>
          <p:nvPr>
            <p:ph type="title"/>
          </p:nvPr>
        </p:nvSpPr>
        <p:spPr>
          <a:xfrm>
            <a:off x="5664001" y="1703625"/>
            <a:ext cx="22272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05" name="Google Shape;205;p22"/>
          <p:cNvSpPr txBox="1">
            <a:spLocks noGrp="1"/>
          </p:cNvSpPr>
          <p:nvPr>
            <p:ph type="subTitle" idx="1"/>
          </p:nvPr>
        </p:nvSpPr>
        <p:spPr>
          <a:xfrm>
            <a:off x="5664053" y="2135500"/>
            <a:ext cx="2508600" cy="66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6" name="Google Shape;206;p22"/>
          <p:cNvSpPr txBox="1">
            <a:spLocks noGrp="1"/>
          </p:cNvSpPr>
          <p:nvPr>
            <p:ph type="title" idx="2"/>
          </p:nvPr>
        </p:nvSpPr>
        <p:spPr>
          <a:xfrm>
            <a:off x="5664001" y="3198000"/>
            <a:ext cx="22272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07" name="Google Shape;207;p22"/>
          <p:cNvSpPr txBox="1">
            <a:spLocks noGrp="1"/>
          </p:cNvSpPr>
          <p:nvPr>
            <p:ph type="subTitle" idx="3"/>
          </p:nvPr>
        </p:nvSpPr>
        <p:spPr>
          <a:xfrm>
            <a:off x="5664025" y="3629875"/>
            <a:ext cx="2508600" cy="66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8" name="Google Shape;208;p22"/>
          <p:cNvSpPr txBox="1">
            <a:spLocks noGrp="1"/>
          </p:cNvSpPr>
          <p:nvPr>
            <p:ph type="title" idx="4"/>
          </p:nvPr>
        </p:nvSpPr>
        <p:spPr>
          <a:xfrm>
            <a:off x="1252726" y="1703625"/>
            <a:ext cx="2227200" cy="48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000">
                <a:latin typeface="Kulim Park"/>
                <a:ea typeface="Kulim Park"/>
                <a:cs typeface="Kulim Park"/>
                <a:sym typeface="Kulim Park"/>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209" name="Google Shape;209;p22"/>
          <p:cNvSpPr txBox="1">
            <a:spLocks noGrp="1"/>
          </p:cNvSpPr>
          <p:nvPr>
            <p:ph type="subTitle" idx="5"/>
          </p:nvPr>
        </p:nvSpPr>
        <p:spPr>
          <a:xfrm>
            <a:off x="971503" y="2135500"/>
            <a:ext cx="2508600" cy="66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210" name="Google Shape;210;p22"/>
          <p:cNvSpPr txBox="1">
            <a:spLocks noGrp="1"/>
          </p:cNvSpPr>
          <p:nvPr>
            <p:ph type="title" idx="6"/>
          </p:nvPr>
        </p:nvSpPr>
        <p:spPr>
          <a:xfrm>
            <a:off x="1252726" y="3198000"/>
            <a:ext cx="2227200" cy="48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000">
                <a:latin typeface="Kulim Park"/>
                <a:ea typeface="Kulim Park"/>
                <a:cs typeface="Kulim Park"/>
                <a:sym typeface="Kulim Park"/>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211" name="Google Shape;211;p22"/>
          <p:cNvSpPr txBox="1">
            <a:spLocks noGrp="1"/>
          </p:cNvSpPr>
          <p:nvPr>
            <p:ph type="subTitle" idx="7"/>
          </p:nvPr>
        </p:nvSpPr>
        <p:spPr>
          <a:xfrm>
            <a:off x="971475" y="3629875"/>
            <a:ext cx="2508600" cy="66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212" name="Google Shape;212;p22"/>
          <p:cNvSpPr txBox="1">
            <a:spLocks noGrp="1"/>
          </p:cNvSpPr>
          <p:nvPr>
            <p:ph type="title" idx="8"/>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213"/>
        <p:cNvGrpSpPr/>
        <p:nvPr/>
      </p:nvGrpSpPr>
      <p:grpSpPr>
        <a:xfrm>
          <a:off x="0" y="0"/>
          <a:ext cx="0" cy="0"/>
          <a:chOff x="0" y="0"/>
          <a:chExt cx="0" cy="0"/>
        </a:xfrm>
      </p:grpSpPr>
      <p:sp>
        <p:nvSpPr>
          <p:cNvPr id="214" name="Google Shape;214;p23"/>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rot="-10285603">
            <a:off x="586952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txBox="1">
            <a:spLocks noGrp="1"/>
          </p:cNvSpPr>
          <p:nvPr>
            <p:ph type="title"/>
          </p:nvPr>
        </p:nvSpPr>
        <p:spPr>
          <a:xfrm flipH="1">
            <a:off x="3993600" y="437700"/>
            <a:ext cx="4410900" cy="6579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 name="Google Shape;217;p23"/>
          <p:cNvSpPr txBox="1">
            <a:spLocks noGrp="1"/>
          </p:cNvSpPr>
          <p:nvPr>
            <p:ph type="title" idx="2"/>
          </p:nvPr>
        </p:nvSpPr>
        <p:spPr>
          <a:xfrm>
            <a:off x="3993450" y="2211700"/>
            <a:ext cx="1241400" cy="92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18" name="Google Shape;218;p23"/>
          <p:cNvSpPr txBox="1">
            <a:spLocks noGrp="1"/>
          </p:cNvSpPr>
          <p:nvPr>
            <p:ph type="subTitle" idx="1"/>
          </p:nvPr>
        </p:nvSpPr>
        <p:spPr>
          <a:xfrm>
            <a:off x="5645825" y="2211700"/>
            <a:ext cx="2758800" cy="9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9" name="Google Shape;219;p23"/>
          <p:cNvSpPr txBox="1">
            <a:spLocks noGrp="1"/>
          </p:cNvSpPr>
          <p:nvPr>
            <p:ph type="title" idx="3"/>
          </p:nvPr>
        </p:nvSpPr>
        <p:spPr>
          <a:xfrm>
            <a:off x="3993450" y="3465525"/>
            <a:ext cx="1241400" cy="92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20" name="Google Shape;220;p23"/>
          <p:cNvSpPr txBox="1">
            <a:spLocks noGrp="1"/>
          </p:cNvSpPr>
          <p:nvPr>
            <p:ph type="subTitle" idx="4"/>
          </p:nvPr>
        </p:nvSpPr>
        <p:spPr>
          <a:xfrm>
            <a:off x="5645825" y="3465525"/>
            <a:ext cx="2758800" cy="9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4"/>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rot="9405665">
            <a:off x="-5036390" y="19320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rot="-1478505">
            <a:off x="-435239" y="-2304911"/>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rot="9555841" flipH="1">
            <a:off x="80422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a:spLocks noGrp="1"/>
          </p:cNvSpPr>
          <p:nvPr>
            <p:ph type="title"/>
          </p:nvPr>
        </p:nvSpPr>
        <p:spPr>
          <a:xfrm>
            <a:off x="1465613" y="1627425"/>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29" name="Google Shape;229;p24"/>
          <p:cNvSpPr txBox="1">
            <a:spLocks noGrp="1"/>
          </p:cNvSpPr>
          <p:nvPr>
            <p:ph type="subTitle" idx="1"/>
          </p:nvPr>
        </p:nvSpPr>
        <p:spPr>
          <a:xfrm>
            <a:off x="1465679" y="2087600"/>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0" name="Google Shape;230;p24"/>
          <p:cNvSpPr txBox="1">
            <a:spLocks noGrp="1"/>
          </p:cNvSpPr>
          <p:nvPr>
            <p:ph type="title" idx="2"/>
          </p:nvPr>
        </p:nvSpPr>
        <p:spPr>
          <a:xfrm>
            <a:off x="1465613" y="2665450"/>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1" name="Google Shape;231;p24"/>
          <p:cNvSpPr txBox="1">
            <a:spLocks noGrp="1"/>
          </p:cNvSpPr>
          <p:nvPr>
            <p:ph type="subTitle" idx="3"/>
          </p:nvPr>
        </p:nvSpPr>
        <p:spPr>
          <a:xfrm>
            <a:off x="1465679" y="3097325"/>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2" name="Google Shape;232;p24"/>
          <p:cNvSpPr txBox="1">
            <a:spLocks noGrp="1"/>
          </p:cNvSpPr>
          <p:nvPr>
            <p:ph type="title" idx="4"/>
          </p:nvPr>
        </p:nvSpPr>
        <p:spPr>
          <a:xfrm>
            <a:off x="1465613" y="3703475"/>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3" name="Google Shape;233;p24"/>
          <p:cNvSpPr txBox="1">
            <a:spLocks noGrp="1"/>
          </p:cNvSpPr>
          <p:nvPr>
            <p:ph type="subTitle" idx="5"/>
          </p:nvPr>
        </p:nvSpPr>
        <p:spPr>
          <a:xfrm>
            <a:off x="1465679" y="4135350"/>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4" name="Google Shape;234;p24"/>
          <p:cNvSpPr txBox="1">
            <a:spLocks noGrp="1"/>
          </p:cNvSpPr>
          <p:nvPr>
            <p:ph type="title" idx="6"/>
          </p:nvPr>
        </p:nvSpPr>
        <p:spPr>
          <a:xfrm>
            <a:off x="5348838" y="1627425"/>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5" name="Google Shape;235;p24"/>
          <p:cNvSpPr txBox="1">
            <a:spLocks noGrp="1"/>
          </p:cNvSpPr>
          <p:nvPr>
            <p:ph type="subTitle" idx="7"/>
          </p:nvPr>
        </p:nvSpPr>
        <p:spPr>
          <a:xfrm>
            <a:off x="5348904" y="2087600"/>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6" name="Google Shape;236;p24"/>
          <p:cNvSpPr txBox="1">
            <a:spLocks noGrp="1"/>
          </p:cNvSpPr>
          <p:nvPr>
            <p:ph type="title" idx="8"/>
          </p:nvPr>
        </p:nvSpPr>
        <p:spPr>
          <a:xfrm>
            <a:off x="5348838" y="2665450"/>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7" name="Google Shape;237;p24"/>
          <p:cNvSpPr txBox="1">
            <a:spLocks noGrp="1"/>
          </p:cNvSpPr>
          <p:nvPr>
            <p:ph type="subTitle" idx="9"/>
          </p:nvPr>
        </p:nvSpPr>
        <p:spPr>
          <a:xfrm>
            <a:off x="5348904" y="3097325"/>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8" name="Google Shape;238;p24"/>
          <p:cNvSpPr txBox="1">
            <a:spLocks noGrp="1"/>
          </p:cNvSpPr>
          <p:nvPr>
            <p:ph type="title" idx="13"/>
          </p:nvPr>
        </p:nvSpPr>
        <p:spPr>
          <a:xfrm>
            <a:off x="5348838" y="3703475"/>
            <a:ext cx="27465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9" name="Google Shape;239;p24"/>
          <p:cNvSpPr txBox="1">
            <a:spLocks noGrp="1"/>
          </p:cNvSpPr>
          <p:nvPr>
            <p:ph type="subTitle" idx="14"/>
          </p:nvPr>
        </p:nvSpPr>
        <p:spPr>
          <a:xfrm>
            <a:off x="5348904" y="4135350"/>
            <a:ext cx="2746500" cy="4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0" name="Google Shape;240;p24"/>
          <p:cNvSpPr txBox="1">
            <a:spLocks noGrp="1"/>
          </p:cNvSpPr>
          <p:nvPr>
            <p:ph type="title" idx="15"/>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241"/>
        <p:cNvGrpSpPr/>
        <p:nvPr/>
      </p:nvGrpSpPr>
      <p:grpSpPr>
        <a:xfrm>
          <a:off x="0" y="0"/>
          <a:ext cx="0" cy="0"/>
          <a:chOff x="0" y="0"/>
          <a:chExt cx="0" cy="0"/>
        </a:xfrm>
      </p:grpSpPr>
      <p:sp>
        <p:nvSpPr>
          <p:cNvPr id="242" name="Google Shape;242;p25"/>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txBox="1">
            <a:spLocks noGrp="1"/>
          </p:cNvSpPr>
          <p:nvPr>
            <p:ph type="title"/>
          </p:nvPr>
        </p:nvSpPr>
        <p:spPr>
          <a:xfrm>
            <a:off x="72107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49" name="Google Shape;249;p25"/>
          <p:cNvSpPr txBox="1">
            <a:spLocks noGrp="1"/>
          </p:cNvSpPr>
          <p:nvPr>
            <p:ph type="subTitle" idx="1"/>
          </p:nvPr>
        </p:nvSpPr>
        <p:spPr>
          <a:xfrm>
            <a:off x="72112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0" name="Google Shape;250;p25"/>
          <p:cNvSpPr txBox="1">
            <a:spLocks noGrp="1"/>
          </p:cNvSpPr>
          <p:nvPr>
            <p:ph type="title" idx="2"/>
          </p:nvPr>
        </p:nvSpPr>
        <p:spPr>
          <a:xfrm>
            <a:off x="72107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1" name="Google Shape;251;p25"/>
          <p:cNvSpPr txBox="1">
            <a:spLocks noGrp="1"/>
          </p:cNvSpPr>
          <p:nvPr>
            <p:ph type="subTitle" idx="3"/>
          </p:nvPr>
        </p:nvSpPr>
        <p:spPr>
          <a:xfrm>
            <a:off x="72110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2" name="Google Shape;252;p25"/>
          <p:cNvSpPr txBox="1">
            <a:spLocks noGrp="1"/>
          </p:cNvSpPr>
          <p:nvPr>
            <p:ph type="title" idx="4"/>
          </p:nvPr>
        </p:nvSpPr>
        <p:spPr>
          <a:xfrm>
            <a:off x="345837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3" name="Google Shape;253;p25"/>
          <p:cNvSpPr txBox="1">
            <a:spLocks noGrp="1"/>
          </p:cNvSpPr>
          <p:nvPr>
            <p:ph type="subTitle" idx="5"/>
          </p:nvPr>
        </p:nvSpPr>
        <p:spPr>
          <a:xfrm>
            <a:off x="345842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4" name="Google Shape;254;p25"/>
          <p:cNvSpPr txBox="1">
            <a:spLocks noGrp="1"/>
          </p:cNvSpPr>
          <p:nvPr>
            <p:ph type="title" idx="6"/>
          </p:nvPr>
        </p:nvSpPr>
        <p:spPr>
          <a:xfrm>
            <a:off x="345837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5" name="Google Shape;255;p25"/>
          <p:cNvSpPr txBox="1">
            <a:spLocks noGrp="1"/>
          </p:cNvSpPr>
          <p:nvPr>
            <p:ph type="subTitle" idx="7"/>
          </p:nvPr>
        </p:nvSpPr>
        <p:spPr>
          <a:xfrm>
            <a:off x="345840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6" name="Google Shape;256;p25"/>
          <p:cNvSpPr txBox="1">
            <a:spLocks noGrp="1"/>
          </p:cNvSpPr>
          <p:nvPr>
            <p:ph type="title" idx="8"/>
          </p:nvPr>
        </p:nvSpPr>
        <p:spPr>
          <a:xfrm>
            <a:off x="619572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7" name="Google Shape;257;p25"/>
          <p:cNvSpPr txBox="1">
            <a:spLocks noGrp="1"/>
          </p:cNvSpPr>
          <p:nvPr>
            <p:ph type="subTitle" idx="9"/>
          </p:nvPr>
        </p:nvSpPr>
        <p:spPr>
          <a:xfrm>
            <a:off x="619577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8" name="Google Shape;258;p25"/>
          <p:cNvSpPr txBox="1">
            <a:spLocks noGrp="1"/>
          </p:cNvSpPr>
          <p:nvPr>
            <p:ph type="title" idx="13"/>
          </p:nvPr>
        </p:nvSpPr>
        <p:spPr>
          <a:xfrm>
            <a:off x="619572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9" name="Google Shape;259;p25"/>
          <p:cNvSpPr txBox="1">
            <a:spLocks noGrp="1"/>
          </p:cNvSpPr>
          <p:nvPr>
            <p:ph type="subTitle" idx="14"/>
          </p:nvPr>
        </p:nvSpPr>
        <p:spPr>
          <a:xfrm>
            <a:off x="619575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60" name="Google Shape;260;p25"/>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1"/>
        <p:cNvGrpSpPr/>
        <p:nvPr/>
      </p:nvGrpSpPr>
      <p:grpSpPr>
        <a:xfrm>
          <a:off x="0" y="0"/>
          <a:ext cx="0" cy="0"/>
          <a:chOff x="0" y="0"/>
          <a:chExt cx="0" cy="0"/>
        </a:xfrm>
      </p:grpSpPr>
      <p:sp>
        <p:nvSpPr>
          <p:cNvPr id="262" name="Google Shape;262;p2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531517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285603">
            <a:off x="-4701904" y="288969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txBox="1">
            <a:spLocks noGrp="1"/>
          </p:cNvSpPr>
          <p:nvPr>
            <p:ph type="title" hasCustomPrompt="1"/>
          </p:nvPr>
        </p:nvSpPr>
        <p:spPr>
          <a:xfrm>
            <a:off x="723300" y="751975"/>
            <a:ext cx="4696800" cy="1323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9" name="Google Shape;269;p26"/>
          <p:cNvSpPr txBox="1">
            <a:spLocks noGrp="1"/>
          </p:cNvSpPr>
          <p:nvPr>
            <p:ph type="subTitle" idx="1"/>
          </p:nvPr>
        </p:nvSpPr>
        <p:spPr>
          <a:xfrm>
            <a:off x="723300" y="2038177"/>
            <a:ext cx="4696800" cy="5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a:endParaRPr/>
          </a:p>
        </p:txBody>
      </p:sp>
      <p:sp>
        <p:nvSpPr>
          <p:cNvPr id="270" name="Google Shape;270;p26"/>
          <p:cNvSpPr txBox="1">
            <a:spLocks noGrp="1"/>
          </p:cNvSpPr>
          <p:nvPr>
            <p:ph type="title" idx="2" hasCustomPrompt="1"/>
          </p:nvPr>
        </p:nvSpPr>
        <p:spPr>
          <a:xfrm>
            <a:off x="723300" y="2598825"/>
            <a:ext cx="4696800" cy="1323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1" name="Google Shape;271;p26"/>
          <p:cNvSpPr txBox="1">
            <a:spLocks noGrp="1"/>
          </p:cNvSpPr>
          <p:nvPr>
            <p:ph type="subTitle" idx="3"/>
          </p:nvPr>
        </p:nvSpPr>
        <p:spPr>
          <a:xfrm>
            <a:off x="723300" y="3889928"/>
            <a:ext cx="4696800" cy="5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72"/>
        <p:cNvGrpSpPr/>
        <p:nvPr/>
      </p:nvGrpSpPr>
      <p:grpSpPr>
        <a:xfrm>
          <a:off x="0" y="0"/>
          <a:ext cx="0" cy="0"/>
          <a:chOff x="0" y="0"/>
          <a:chExt cx="0" cy="0"/>
        </a:xfrm>
      </p:grpSpPr>
      <p:sp>
        <p:nvSpPr>
          <p:cNvPr id="273" name="Google Shape;273;p27"/>
          <p:cNvSpPr/>
          <p:nvPr/>
        </p:nvSpPr>
        <p:spPr>
          <a:xfrm rot="-3394465">
            <a:off x="-2929870"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flipH="1">
            <a:off x="-4081962"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rot="-3952094" flipH="1">
            <a:off x="-395440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rot="649760">
            <a:off x="-3199069"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rot="-813319" flipH="1">
            <a:off x="4926200"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rot="10285603" flipH="1">
            <a:off x="6080701"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rot="7426355" flipH="1">
            <a:off x="658205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1" name="Google Shape;281;p27"/>
          <p:cNvSpPr txBox="1">
            <a:spLocks noGrp="1"/>
          </p:cNvSpPr>
          <p:nvPr>
            <p:ph type="title" idx="2"/>
          </p:nvPr>
        </p:nvSpPr>
        <p:spPr>
          <a:xfrm>
            <a:off x="872476" y="1425413"/>
            <a:ext cx="230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2" name="Google Shape;282;p27"/>
          <p:cNvSpPr txBox="1">
            <a:spLocks noGrp="1"/>
          </p:cNvSpPr>
          <p:nvPr>
            <p:ph type="subTitle" idx="1"/>
          </p:nvPr>
        </p:nvSpPr>
        <p:spPr>
          <a:xfrm>
            <a:off x="872475" y="3674675"/>
            <a:ext cx="2305200" cy="93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3" name="Google Shape;283;p27"/>
          <p:cNvSpPr txBox="1">
            <a:spLocks noGrp="1"/>
          </p:cNvSpPr>
          <p:nvPr>
            <p:ph type="title" idx="3"/>
          </p:nvPr>
        </p:nvSpPr>
        <p:spPr>
          <a:xfrm>
            <a:off x="3498100" y="1425413"/>
            <a:ext cx="2147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4" name="Google Shape;284;p27"/>
          <p:cNvSpPr txBox="1">
            <a:spLocks noGrp="1"/>
          </p:cNvSpPr>
          <p:nvPr>
            <p:ph type="subTitle" idx="4"/>
          </p:nvPr>
        </p:nvSpPr>
        <p:spPr>
          <a:xfrm>
            <a:off x="3498101" y="3674675"/>
            <a:ext cx="2147700" cy="93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5" name="Google Shape;285;p27"/>
          <p:cNvSpPr txBox="1">
            <a:spLocks noGrp="1"/>
          </p:cNvSpPr>
          <p:nvPr>
            <p:ph type="title" idx="5"/>
          </p:nvPr>
        </p:nvSpPr>
        <p:spPr>
          <a:xfrm>
            <a:off x="5966121" y="1425413"/>
            <a:ext cx="230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6" name="Google Shape;286;p27"/>
          <p:cNvSpPr txBox="1">
            <a:spLocks noGrp="1"/>
          </p:cNvSpPr>
          <p:nvPr>
            <p:ph type="subTitle" idx="6"/>
          </p:nvPr>
        </p:nvSpPr>
        <p:spPr>
          <a:xfrm>
            <a:off x="5966125" y="3674675"/>
            <a:ext cx="2305500" cy="93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7" name="Google Shape;287;p27"/>
          <p:cNvSpPr txBox="1">
            <a:spLocks noGrp="1"/>
          </p:cNvSpPr>
          <p:nvPr>
            <p:ph type="title" idx="7" hasCustomPrompt="1"/>
          </p:nvPr>
        </p:nvSpPr>
        <p:spPr>
          <a:xfrm>
            <a:off x="1573073" y="2523644"/>
            <a:ext cx="8982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27"/>
          <p:cNvSpPr txBox="1">
            <a:spLocks noGrp="1"/>
          </p:cNvSpPr>
          <p:nvPr>
            <p:ph type="title" idx="8" hasCustomPrompt="1"/>
          </p:nvPr>
        </p:nvSpPr>
        <p:spPr>
          <a:xfrm>
            <a:off x="4123139" y="2518934"/>
            <a:ext cx="8982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9" name="Google Shape;289;p27"/>
          <p:cNvSpPr txBox="1">
            <a:spLocks noGrp="1"/>
          </p:cNvSpPr>
          <p:nvPr>
            <p:ph type="title" idx="9" hasCustomPrompt="1"/>
          </p:nvPr>
        </p:nvSpPr>
        <p:spPr>
          <a:xfrm>
            <a:off x="6672769" y="2523644"/>
            <a:ext cx="8982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90"/>
        <p:cNvGrpSpPr/>
        <p:nvPr/>
      </p:nvGrpSpPr>
      <p:grpSpPr>
        <a:xfrm>
          <a:off x="0" y="0"/>
          <a:ext cx="0" cy="0"/>
          <a:chOff x="0" y="0"/>
          <a:chExt cx="0" cy="0"/>
        </a:xfrm>
      </p:grpSpPr>
      <p:sp>
        <p:nvSpPr>
          <p:cNvPr id="291" name="Google Shape;291;p28"/>
          <p:cNvSpPr/>
          <p:nvPr/>
        </p:nvSpPr>
        <p:spPr>
          <a:xfrm rot="-813319" flipH="1">
            <a:off x="4432698"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rot="649785">
            <a:off x="-1816445"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flipH="1">
            <a:off x="620870"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rot="-8823147" flipH="1">
            <a:off x="5804215"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rot="8100000" flipH="1">
            <a:off x="-2522993"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rot="-649785" flipH="1">
            <a:off x="3942880"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rot="-2128845" flipH="1">
            <a:off x="-1704639"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txBox="1">
            <a:spLocks noGrp="1"/>
          </p:cNvSpPr>
          <p:nvPr>
            <p:ph type="title"/>
          </p:nvPr>
        </p:nvSpPr>
        <p:spPr>
          <a:xfrm>
            <a:off x="1276650" y="438900"/>
            <a:ext cx="6590700" cy="1000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9" name="Google Shape;299;p28"/>
          <p:cNvSpPr txBox="1">
            <a:spLocks noGrp="1"/>
          </p:cNvSpPr>
          <p:nvPr>
            <p:ph type="subTitle" idx="1"/>
          </p:nvPr>
        </p:nvSpPr>
        <p:spPr>
          <a:xfrm>
            <a:off x="2854650" y="1652972"/>
            <a:ext cx="3434700" cy="100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0" name="Google Shape;300;p28"/>
          <p:cNvSpPr/>
          <p:nvPr/>
        </p:nvSpPr>
        <p:spPr>
          <a:xfrm rot="9555807" flipH="1">
            <a:off x="7660042"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txBox="1"/>
          <p:nvPr/>
        </p:nvSpPr>
        <p:spPr>
          <a:xfrm>
            <a:off x="1814475" y="3967300"/>
            <a:ext cx="5515200" cy="36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Manrope"/>
                <a:ea typeface="Manrope"/>
                <a:cs typeface="Manrope"/>
                <a:sym typeface="Manrope"/>
              </a:rPr>
              <a:t>CREDITS: This presentation template was created by </a:t>
            </a:r>
            <a:r>
              <a:rPr lang="en"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dk1"/>
                </a:solidFill>
                <a:latin typeface="Manrope"/>
                <a:ea typeface="Manrope"/>
                <a:cs typeface="Manrope"/>
                <a:sym typeface="Manrope"/>
              </a:rPr>
              <a:t>, including icons by</a:t>
            </a:r>
            <a:r>
              <a:rPr lang="en" b="1">
                <a:solidFill>
                  <a:schemeClr val="dk1"/>
                </a:solidFill>
                <a:latin typeface="Manrope"/>
                <a:ea typeface="Manrope"/>
                <a:cs typeface="Manrope"/>
                <a:sym typeface="Manrope"/>
              </a:rPr>
              <a:t> </a:t>
            </a:r>
            <a:r>
              <a:rPr lang="en"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chemeClr val="dk1"/>
                </a:solidFill>
                <a:latin typeface="Manrope"/>
                <a:ea typeface="Manrope"/>
                <a:cs typeface="Manrope"/>
                <a:sym typeface="Manrope"/>
              </a:rPr>
              <a:t>, infographics &amp; images by</a:t>
            </a:r>
            <a:r>
              <a:rPr lang="en" b="1">
                <a:solidFill>
                  <a:schemeClr val="dk1"/>
                </a:solidFill>
                <a:latin typeface="Manrope"/>
                <a:ea typeface="Manrope"/>
                <a:cs typeface="Manrope"/>
                <a:sym typeface="Manrope"/>
              </a:rPr>
              <a:t> </a:t>
            </a:r>
            <a:r>
              <a:rPr lang="en" b="1">
                <a:solidFill>
                  <a:schemeClr val="dk1"/>
                </a:solidFill>
                <a:uFill>
                  <a:noFill/>
                </a:uFill>
                <a:latin typeface="Manrope"/>
                <a:ea typeface="Manrope"/>
                <a:cs typeface="Manrope"/>
                <a:sym typeface="Manrop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b="1">
              <a:solidFill>
                <a:schemeClr val="dk1"/>
              </a:solidFill>
              <a:latin typeface="Manrope"/>
              <a:ea typeface="Manrope"/>
              <a:cs typeface="Manrope"/>
              <a:sym typeface="Manrop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2"/>
        <p:cNvGrpSpPr/>
        <p:nvPr/>
      </p:nvGrpSpPr>
      <p:grpSpPr>
        <a:xfrm>
          <a:off x="0" y="0"/>
          <a:ext cx="0" cy="0"/>
          <a:chOff x="0" y="0"/>
          <a:chExt cx="0" cy="0"/>
        </a:xfrm>
      </p:grpSpPr>
      <p:sp>
        <p:nvSpPr>
          <p:cNvPr id="303" name="Google Shape;303;p29"/>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9"/>
        <p:cNvGrpSpPr/>
        <p:nvPr/>
      </p:nvGrpSpPr>
      <p:grpSpPr>
        <a:xfrm>
          <a:off x="0" y="0"/>
          <a:ext cx="0" cy="0"/>
          <a:chOff x="0" y="0"/>
          <a:chExt cx="0" cy="0"/>
        </a:xfrm>
      </p:grpSpPr>
      <p:sp>
        <p:nvSpPr>
          <p:cNvPr id="310" name="Google Shape;310;p30"/>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9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22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rot="-813319" flipH="1">
            <a:off x="4432698"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649785">
            <a:off x="-1816445"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620870"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8823147" flipH="1">
            <a:off x="5492915"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flipH="1">
            <a:off x="-2254122"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649785" flipH="1">
            <a:off x="3942880"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244193" flipH="1">
            <a:off x="-2695083"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9555807" flipH="1">
            <a:off x="7511217"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796850" y="1301800"/>
            <a:ext cx="5550300" cy="2539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887C6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rgbClr val="E6B8AF">
              <a:alpha val="2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3406877">
            <a:off x="3098060" y="-32126"/>
            <a:ext cx="7826090" cy="287785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E6B8A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723300" y="1383125"/>
            <a:ext cx="4510500" cy="9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723300" y="2328475"/>
            <a:ext cx="4359900" cy="14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p:nvPr/>
        </p:nvSpPr>
        <p:spPr>
          <a:xfrm rot="2839443">
            <a:off x="-336718" y="275298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E7E2D6">
              <a:alpha val="3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rot="-10285629">
            <a:off x="4072449" y="-37420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E7E2D6">
              <a:alpha val="3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flipH="1">
            <a:off x="74848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rgbClr val="887C62">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9555841" flipH="1">
            <a:off x="61417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rot="-1478505">
            <a:off x="-4010126" y="-5581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txBox="1">
            <a:spLocks noGrp="1"/>
          </p:cNvSpPr>
          <p:nvPr>
            <p:ph type="title"/>
          </p:nvPr>
        </p:nvSpPr>
        <p:spPr>
          <a:xfrm>
            <a:off x="723300" y="1315950"/>
            <a:ext cx="2771700" cy="25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0" name="Google Shape;90;p10"/>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E6B8AF">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12" name="Google Shape;590;p38"/>
          <p:cNvSpPr/>
          <p:nvPr/>
        </p:nvSpPr>
        <p:spPr>
          <a:xfrm rot="5400000">
            <a:off x="4306432" y="1178587"/>
            <a:ext cx="698773" cy="5745480"/>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87;p38"/>
          <p:cNvSpPr/>
          <p:nvPr/>
        </p:nvSpPr>
        <p:spPr>
          <a:xfrm rot="-5400000">
            <a:off x="3352815" y="-1708608"/>
            <a:ext cx="2593312" cy="7468966"/>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chemeClr val="tx2">
              <a:lumMod val="60000"/>
              <a:lumOff val="40000"/>
            </a:schemeClr>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323;p33"/>
          <p:cNvSpPr txBox="1">
            <a:spLocks noGrp="1"/>
          </p:cNvSpPr>
          <p:nvPr>
            <p:ph type="ctrTitle"/>
          </p:nvPr>
        </p:nvSpPr>
        <p:spPr>
          <a:xfrm>
            <a:off x="1407750" y="1108625"/>
            <a:ext cx="7048499" cy="1834500"/>
          </a:xfrm>
          <a:prstGeom prst="rect">
            <a:avLst/>
          </a:prstGeom>
        </p:spPr>
        <p:txBody>
          <a:bodyPr spcFirstLastPara="1" wrap="square" lIns="91425" tIns="91425" rIns="91425" bIns="91425" anchor="ctr" anchorCtr="0">
            <a:noAutofit/>
          </a:bodyPr>
          <a:lstStyle/>
          <a:p>
            <a:pPr lvl="0" algn="ctr"/>
            <a:r>
              <a:rPr lang="en-US" sz="5800" b="1" dirty="0" smtClean="0">
                <a:latin typeface="Times New Roman" panose="02020603050405020304" pitchFamily="18" charset="0"/>
                <a:ea typeface="Kulim Park"/>
                <a:cs typeface="Times New Roman" panose="02020603050405020304" pitchFamily="18" charset="0"/>
                <a:sym typeface="Kulim Park"/>
              </a:rPr>
              <a:t>ROTATIONAL MOTION</a:t>
            </a:r>
            <a:endParaRPr sz="5800" b="1" dirty="0">
              <a:solidFill>
                <a:schemeClr val="dk2"/>
              </a:solidFill>
              <a:latin typeface="Times New Roman" panose="02020603050405020304" pitchFamily="18" charset="0"/>
              <a:ea typeface="Kulim Park"/>
              <a:cs typeface="Times New Roman" panose="02020603050405020304" pitchFamily="18" charset="0"/>
              <a:sym typeface="Kulim Park"/>
            </a:endParaRPr>
          </a:p>
        </p:txBody>
      </p:sp>
      <p:sp>
        <p:nvSpPr>
          <p:cNvPr id="3" name="TextBox 2"/>
          <p:cNvSpPr txBox="1"/>
          <p:nvPr/>
        </p:nvSpPr>
        <p:spPr>
          <a:xfrm>
            <a:off x="1895475" y="3701938"/>
            <a:ext cx="5478146" cy="707886"/>
          </a:xfrm>
          <a:prstGeom prst="rect">
            <a:avLst/>
          </a:prstGeom>
          <a:noFill/>
        </p:spPr>
        <p:txBody>
          <a:bodyPr wrap="square" rtlCol="0">
            <a:spAutoFit/>
          </a:bodyPr>
          <a:lstStyle/>
          <a:p>
            <a:pPr algn="ctr"/>
            <a:r>
              <a:rPr lang="en-GB" sz="2000" b="1" dirty="0">
                <a:solidFill>
                  <a:schemeClr val="tx1"/>
                </a:solidFill>
                <a:latin typeface="Times New Roman" panose="02020603050405020304" pitchFamily="18" charset="0"/>
                <a:cs typeface="Times New Roman" panose="02020603050405020304" pitchFamily="18" charset="0"/>
              </a:rPr>
              <a:t>Without any motion or movement there is no life.</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9" name="Google Shape;5789;p60"/>
          <p:cNvPicPr preferRelativeResize="0"/>
          <p:nvPr/>
        </p:nvPicPr>
        <p:blipFill>
          <a:blip r:embed="rId3">
            <a:alphaModFix/>
          </a:blip>
          <a:stretch>
            <a:fillRect/>
          </a:stretch>
        </p:blipFill>
        <p:spPr>
          <a:xfrm rot="14430123">
            <a:off x="4639860" y="204971"/>
            <a:ext cx="584281" cy="9222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anim calcmode="lin" valueType="num">
                                      <p:cBhvr>
                                        <p:cTn id="8" dur="350" fill="hold"/>
                                        <p:tgtEl>
                                          <p:spTgt spid="6"/>
                                        </p:tgtEl>
                                        <p:attrNameLst>
                                          <p:attrName>ppt_x</p:attrName>
                                        </p:attrNameLst>
                                      </p:cBhvr>
                                      <p:tavLst>
                                        <p:tav tm="0">
                                          <p:val>
                                            <p:strVal val="#ppt_x"/>
                                          </p:val>
                                        </p:tav>
                                        <p:tav tm="100000">
                                          <p:val>
                                            <p:strVal val="#ppt_x"/>
                                          </p:val>
                                        </p:tav>
                                      </p:tavLst>
                                    </p:anim>
                                    <p:anim calcmode="lin" valueType="num">
                                      <p:cBhvr>
                                        <p:cTn id="9" dur="3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350"/>
                                        <p:tgtEl>
                                          <p:spTgt spid="9"/>
                                        </p:tgtEl>
                                      </p:cBhvr>
                                    </p:animEffect>
                                    <p:anim calcmode="lin" valueType="num">
                                      <p:cBhvr>
                                        <p:cTn id="14" dur="350" fill="hold"/>
                                        <p:tgtEl>
                                          <p:spTgt spid="9"/>
                                        </p:tgtEl>
                                        <p:attrNameLst>
                                          <p:attrName>ppt_x</p:attrName>
                                        </p:attrNameLst>
                                      </p:cBhvr>
                                      <p:tavLst>
                                        <p:tav tm="0">
                                          <p:val>
                                            <p:strVal val="#ppt_x"/>
                                          </p:val>
                                        </p:tav>
                                        <p:tav tm="100000">
                                          <p:val>
                                            <p:strVal val="#ppt_x"/>
                                          </p:val>
                                        </p:tav>
                                      </p:tavLst>
                                    </p:anim>
                                    <p:anim calcmode="lin" valueType="num">
                                      <p:cBhvr>
                                        <p:cTn id="15" dur="35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700"/>
                            </p:stCondLst>
                            <p:childTnLst>
                              <p:par>
                                <p:cTn id="17" presetID="42" presetClass="entr" presetSubtype="0" fill="hold" grpId="0" nodeType="after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350"/>
                                        <p:tgtEl>
                                          <p:spTgt spid="323"/>
                                        </p:tgtEl>
                                      </p:cBhvr>
                                    </p:animEffect>
                                    <p:anim calcmode="lin" valueType="num">
                                      <p:cBhvr>
                                        <p:cTn id="20" dur="350" fill="hold"/>
                                        <p:tgtEl>
                                          <p:spTgt spid="323"/>
                                        </p:tgtEl>
                                        <p:attrNameLst>
                                          <p:attrName>ppt_x</p:attrName>
                                        </p:attrNameLst>
                                      </p:cBhvr>
                                      <p:tavLst>
                                        <p:tav tm="0">
                                          <p:val>
                                            <p:strVal val="#ppt_x"/>
                                          </p:val>
                                        </p:tav>
                                        <p:tav tm="100000">
                                          <p:val>
                                            <p:strVal val="#ppt_x"/>
                                          </p:val>
                                        </p:tav>
                                      </p:tavLst>
                                    </p:anim>
                                    <p:anim calcmode="lin" valueType="num">
                                      <p:cBhvr>
                                        <p:cTn id="21" dur="350" fill="hold"/>
                                        <p:tgtEl>
                                          <p:spTgt spid="323"/>
                                        </p:tgtEl>
                                        <p:attrNameLst>
                                          <p:attrName>ppt_y</p:attrName>
                                        </p:attrNameLst>
                                      </p:cBhvr>
                                      <p:tavLst>
                                        <p:tav tm="0">
                                          <p:val>
                                            <p:strVal val="#ppt_y+.1"/>
                                          </p:val>
                                        </p:tav>
                                        <p:tav tm="100000">
                                          <p:val>
                                            <p:strVal val="#ppt_y"/>
                                          </p:val>
                                        </p:tav>
                                      </p:tavLst>
                                    </p:anim>
                                  </p:childTnLst>
                                </p:cTn>
                              </p:par>
                            </p:childTnLst>
                          </p:cTn>
                        </p:par>
                        <p:par>
                          <p:cTn id="22" fill="hold">
                            <p:stCondLst>
                              <p:cond delay="105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350"/>
                                        <p:tgtEl>
                                          <p:spTgt spid="12"/>
                                        </p:tgtEl>
                                      </p:cBhvr>
                                    </p:animEffect>
                                    <p:anim calcmode="lin" valueType="num">
                                      <p:cBhvr>
                                        <p:cTn id="26" dur="350" fill="hold"/>
                                        <p:tgtEl>
                                          <p:spTgt spid="12"/>
                                        </p:tgtEl>
                                        <p:attrNameLst>
                                          <p:attrName>ppt_x</p:attrName>
                                        </p:attrNameLst>
                                      </p:cBhvr>
                                      <p:tavLst>
                                        <p:tav tm="0">
                                          <p:val>
                                            <p:strVal val="#ppt_x"/>
                                          </p:val>
                                        </p:tav>
                                        <p:tav tm="100000">
                                          <p:val>
                                            <p:strVal val="#ppt_x"/>
                                          </p:val>
                                        </p:tav>
                                      </p:tavLst>
                                    </p:anim>
                                    <p:anim calcmode="lin" valueType="num">
                                      <p:cBhvr>
                                        <p:cTn id="27" dur="35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140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350"/>
                                        <p:tgtEl>
                                          <p:spTgt spid="3"/>
                                        </p:tgtEl>
                                      </p:cBhvr>
                                    </p:animEffect>
                                    <p:anim calcmode="lin" valueType="num">
                                      <p:cBhvr>
                                        <p:cTn id="32" dur="350" fill="hold"/>
                                        <p:tgtEl>
                                          <p:spTgt spid="3"/>
                                        </p:tgtEl>
                                        <p:attrNameLst>
                                          <p:attrName>ppt_x</p:attrName>
                                        </p:attrNameLst>
                                      </p:cBhvr>
                                      <p:tavLst>
                                        <p:tav tm="0">
                                          <p:val>
                                            <p:strVal val="#ppt_x"/>
                                          </p:val>
                                        </p:tav>
                                        <p:tav tm="100000">
                                          <p:val>
                                            <p:strVal val="#ppt_x"/>
                                          </p:val>
                                        </p:tav>
                                      </p:tavLst>
                                    </p:anim>
                                    <p:anim calcmode="lin" valueType="num">
                                      <p:cBhvr>
                                        <p:cTn id="33" dur="3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323"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16" name="Google Shape;1040;p56"/>
          <p:cNvSpPr/>
          <p:nvPr/>
        </p:nvSpPr>
        <p:spPr>
          <a:xfrm rot="5400000">
            <a:off x="3960977" y="-392914"/>
            <a:ext cx="841272" cy="5009056"/>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txBox="1">
            <a:spLocks noGrp="1"/>
          </p:cNvSpPr>
          <p:nvPr>
            <p:ph type="title"/>
          </p:nvPr>
        </p:nvSpPr>
        <p:spPr>
          <a:xfrm flipH="1">
            <a:off x="709900" y="358345"/>
            <a:ext cx="7704000" cy="657900"/>
          </a:xfrm>
          <a:prstGeom prst="rect">
            <a:avLst/>
          </a:prstGeom>
        </p:spPr>
        <p:txBody>
          <a:bodyPr spcFirstLastPara="1" wrap="square" lIns="91425" tIns="91425" rIns="91425" bIns="91425" anchor="ctr" anchorCtr="0">
            <a:noAutofit/>
          </a:bodyPr>
          <a:lstStyle/>
          <a:p>
            <a:pPr lvl="0"/>
            <a:r>
              <a:rPr lang="en-US" sz="3200" b="1" u="sng" dirty="0">
                <a:solidFill>
                  <a:schemeClr val="tx1"/>
                </a:solidFill>
                <a:latin typeface="Times New Roman" panose="02020603050405020304" pitchFamily="18" charset="0"/>
                <a:cs typeface="Times New Roman" panose="02020603050405020304" pitchFamily="18" charset="0"/>
              </a:rPr>
              <a:t>Properties of Rotational Motion</a:t>
            </a: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00" y="3293615"/>
            <a:ext cx="2005135" cy="2005135"/>
          </a:xfrm>
          <a:prstGeom prst="rect">
            <a:avLst/>
          </a:prstGeom>
        </p:spPr>
      </p:pic>
      <p:sp>
        <p:nvSpPr>
          <p:cNvPr id="12" name="Google Shape;1040;p56"/>
          <p:cNvSpPr/>
          <p:nvPr/>
        </p:nvSpPr>
        <p:spPr>
          <a:xfrm rot="5400000">
            <a:off x="2098533" y="4113"/>
            <a:ext cx="497976" cy="273657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983782" y="1178588"/>
            <a:ext cx="2738250" cy="307777"/>
          </a:xfrm>
          <a:prstGeom prst="rect">
            <a:avLst/>
          </a:prstGeom>
        </p:spPr>
        <p:txBody>
          <a:bodyPr wrap="none">
            <a:spAutoFit/>
          </a:bodyPr>
          <a:lstStyle/>
          <a:p>
            <a:r>
              <a:rPr lang="en-GB" b="1" dirty="0"/>
              <a:t>1. It is an accelerated motion :</a:t>
            </a:r>
            <a:endParaRPr lang="en-US" b="1" dirty="0"/>
          </a:p>
        </p:txBody>
      </p:sp>
      <p:sp>
        <p:nvSpPr>
          <p:cNvPr id="6" name="Rectangle 5"/>
          <p:cNvSpPr/>
          <p:nvPr/>
        </p:nvSpPr>
        <p:spPr>
          <a:xfrm>
            <a:off x="2095613" y="1788610"/>
            <a:ext cx="4572000" cy="584775"/>
          </a:xfrm>
          <a:prstGeom prst="rect">
            <a:avLst/>
          </a:prstGeom>
        </p:spPr>
        <p:txBody>
          <a:bodyPr>
            <a:spAutoFit/>
          </a:bodyPr>
          <a:lstStyle/>
          <a:p>
            <a:r>
              <a:rPr lang="en-GB" sz="1600" dirty="0">
                <a:solidFill>
                  <a:srgbClr val="202124"/>
                </a:solidFill>
                <a:latin typeface="Times New Roman" panose="02020603050405020304" pitchFamily="18" charset="0"/>
                <a:cs typeface="Times New Roman" panose="02020603050405020304" pitchFamily="18" charset="0"/>
              </a:rPr>
              <a:t>As the direction of velocity changes at every instant, it is an accelerated motion.</a:t>
            </a:r>
            <a:endParaRPr lang="en-US"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4505091" y="2068466"/>
            <a:ext cx="1157671" cy="369332"/>
          </a:xfrm>
          <a:prstGeom prst="rect">
            <a:avLst/>
          </a:prstGeom>
        </p:spPr>
        <p:txBody>
          <a:bodyPr wrap="square">
            <a:spAutoFit/>
          </a:bodyPr>
          <a:lstStyle/>
          <a:p>
            <a:r>
              <a:rPr lang="en-US" sz="1800" b="1" dirty="0">
                <a:solidFill>
                  <a:srgbClr val="202124"/>
                </a:solidFill>
                <a:latin typeface="Times New Roman" panose="02020603050405020304" pitchFamily="18" charset="0"/>
                <a:cs typeface="Times New Roman" panose="02020603050405020304" pitchFamily="18" charset="0"/>
              </a:rPr>
              <a:t>a</a:t>
            </a:r>
            <a:r>
              <a:rPr lang="en-US" sz="1800" b="1" dirty="0" smtClean="0">
                <a:solidFill>
                  <a:srgbClr val="202124"/>
                </a:solidFill>
                <a:latin typeface="Times New Roman" panose="02020603050405020304" pitchFamily="18" charset="0"/>
                <a:cs typeface="Times New Roman" panose="02020603050405020304" pitchFamily="18" charset="0"/>
              </a:rPr>
              <a:t>=(dv/</a:t>
            </a:r>
            <a:r>
              <a:rPr lang="en-US" sz="1800" b="1" dirty="0" err="1" smtClean="0">
                <a:solidFill>
                  <a:srgbClr val="202124"/>
                </a:solidFill>
                <a:latin typeface="Times New Roman" panose="02020603050405020304" pitchFamily="18" charset="0"/>
                <a:cs typeface="Times New Roman" panose="02020603050405020304" pitchFamily="18" charset="0"/>
              </a:rPr>
              <a:t>dt</a:t>
            </a:r>
            <a:r>
              <a:rPr lang="en-US" sz="1800" b="1" dirty="0" smtClean="0">
                <a:solidFill>
                  <a:srgbClr val="202124"/>
                </a:solidFill>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p:txBody>
      </p:sp>
      <p:sp>
        <p:nvSpPr>
          <p:cNvPr id="18" name="Google Shape;1040;p56"/>
          <p:cNvSpPr/>
          <p:nvPr/>
        </p:nvSpPr>
        <p:spPr>
          <a:xfrm rot="5400000">
            <a:off x="4010436" y="1324190"/>
            <a:ext cx="742354" cy="5009056"/>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5E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0;p56"/>
          <p:cNvSpPr/>
          <p:nvPr/>
        </p:nvSpPr>
        <p:spPr>
          <a:xfrm rot="5400000">
            <a:off x="1977381" y="1920109"/>
            <a:ext cx="446447" cy="2442742"/>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5E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Rectangle 19"/>
          <p:cNvSpPr/>
          <p:nvPr/>
        </p:nvSpPr>
        <p:spPr>
          <a:xfrm>
            <a:off x="983782" y="2973432"/>
            <a:ext cx="2291012" cy="307777"/>
          </a:xfrm>
          <a:prstGeom prst="rect">
            <a:avLst/>
          </a:prstGeom>
        </p:spPr>
        <p:txBody>
          <a:bodyPr wrap="none">
            <a:spAutoFit/>
          </a:bodyPr>
          <a:lstStyle/>
          <a:p>
            <a:r>
              <a:rPr lang="en-GB" b="1" dirty="0"/>
              <a:t>2.It is a periodic motion :</a:t>
            </a:r>
            <a:endParaRPr lang="en-US" b="1" dirty="0"/>
          </a:p>
        </p:txBody>
      </p:sp>
      <p:sp>
        <p:nvSpPr>
          <p:cNvPr id="21" name="Rectangle 20"/>
          <p:cNvSpPr/>
          <p:nvPr/>
        </p:nvSpPr>
        <p:spPr>
          <a:xfrm>
            <a:off x="2219091" y="3555568"/>
            <a:ext cx="4572000" cy="584775"/>
          </a:xfrm>
          <a:prstGeom prst="rect">
            <a:avLst/>
          </a:prstGeom>
        </p:spPr>
        <p:txBody>
          <a:bodyPr>
            <a:spAutoFit/>
          </a:bodyPr>
          <a:lstStyle/>
          <a:p>
            <a:r>
              <a:rPr lang="en-GB" sz="1600" dirty="0">
                <a:solidFill>
                  <a:srgbClr val="202124"/>
                </a:solidFill>
                <a:latin typeface="Times New Roman" panose="02020603050405020304" pitchFamily="18" charset="0"/>
                <a:cs typeface="Times New Roman" panose="02020603050405020304" pitchFamily="18" charset="0"/>
              </a:rPr>
              <a:t>During the motion the particle repeats its path along the same trajectory. Thus the motion is periodic.</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938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350"/>
                                        <p:tgtEl>
                                          <p:spTgt spid="341"/>
                                        </p:tgtEl>
                                      </p:cBhvr>
                                    </p:animEffect>
                                    <p:anim calcmode="lin" valueType="num">
                                      <p:cBhvr>
                                        <p:cTn id="8" dur="350" fill="hold"/>
                                        <p:tgtEl>
                                          <p:spTgt spid="341"/>
                                        </p:tgtEl>
                                        <p:attrNameLst>
                                          <p:attrName>ppt_x</p:attrName>
                                        </p:attrNameLst>
                                      </p:cBhvr>
                                      <p:tavLst>
                                        <p:tav tm="0">
                                          <p:val>
                                            <p:strVal val="#ppt_x"/>
                                          </p:val>
                                        </p:tav>
                                        <p:tav tm="100000">
                                          <p:val>
                                            <p:strVal val="#ppt_x"/>
                                          </p:val>
                                        </p:tav>
                                      </p:tavLst>
                                    </p:anim>
                                    <p:anim calcmode="lin" valueType="num">
                                      <p:cBhvr>
                                        <p:cTn id="9" dur="350" fill="hold"/>
                                        <p:tgtEl>
                                          <p:spTgt spid="341"/>
                                        </p:tgtEl>
                                        <p:attrNameLst>
                                          <p:attrName>ppt_y</p:attrName>
                                        </p:attrNameLst>
                                      </p:cBhvr>
                                      <p:tavLst>
                                        <p:tav tm="0">
                                          <p:val>
                                            <p:strVal val="#ppt_y+.1"/>
                                          </p:val>
                                        </p:tav>
                                        <p:tav tm="100000">
                                          <p:val>
                                            <p:strVal val="#ppt_y"/>
                                          </p:val>
                                        </p:tav>
                                      </p:tavLst>
                                    </p:anim>
                                  </p:childTnLst>
                                </p:cTn>
                              </p:par>
                            </p:childTnLst>
                          </p:cTn>
                        </p:par>
                        <p:par>
                          <p:cTn id="10" fill="hold">
                            <p:stCondLst>
                              <p:cond delay="850"/>
                            </p:stCondLst>
                            <p:childTnLst>
                              <p:par>
                                <p:cTn id="11" presetID="16" presetClass="entr" presetSubtype="2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250"/>
                                        <p:tgtEl>
                                          <p:spTgt spid="12"/>
                                        </p:tgtEl>
                                      </p:cBhvr>
                                    </p:animEffect>
                                  </p:childTnLst>
                                </p:cTn>
                              </p:par>
                            </p:childTnLst>
                          </p:cTn>
                        </p:par>
                        <p:par>
                          <p:cTn id="14" fill="hold">
                            <p:stCondLst>
                              <p:cond delay="11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anim calcmode="lin" valueType="num">
                                      <p:cBhvr>
                                        <p:cTn id="18" dur="250" fill="hold"/>
                                        <p:tgtEl>
                                          <p:spTgt spid="5"/>
                                        </p:tgtEl>
                                        <p:attrNameLst>
                                          <p:attrName>ppt_x</p:attrName>
                                        </p:attrNameLst>
                                      </p:cBhvr>
                                      <p:tavLst>
                                        <p:tav tm="0">
                                          <p:val>
                                            <p:strVal val="#ppt_x"/>
                                          </p:val>
                                        </p:tav>
                                        <p:tav tm="100000">
                                          <p:val>
                                            <p:strVal val="#ppt_x"/>
                                          </p:val>
                                        </p:tav>
                                      </p:tavLst>
                                    </p:anim>
                                    <p:anim calcmode="lin" valueType="num">
                                      <p:cBhvr>
                                        <p:cTn id="19" dur="25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350"/>
                            </p:stCondLst>
                            <p:childTnLst>
                              <p:par>
                                <p:cTn id="21" presetID="16" presetClass="entr" presetSubtype="2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250"/>
                                        <p:tgtEl>
                                          <p:spTgt spid="16"/>
                                        </p:tgtEl>
                                      </p:cBhvr>
                                    </p:animEffect>
                                  </p:childTnLst>
                                </p:cTn>
                              </p:par>
                            </p:childTnLst>
                          </p:cTn>
                        </p:par>
                        <p:par>
                          <p:cTn id="24" fill="hold">
                            <p:stCondLst>
                              <p:cond delay="16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anim calcmode="lin" valueType="num">
                                      <p:cBhvr>
                                        <p:cTn id="28" dur="250" fill="hold"/>
                                        <p:tgtEl>
                                          <p:spTgt spid="7"/>
                                        </p:tgtEl>
                                        <p:attrNameLst>
                                          <p:attrName>ppt_x</p:attrName>
                                        </p:attrNameLst>
                                      </p:cBhvr>
                                      <p:tavLst>
                                        <p:tav tm="0">
                                          <p:val>
                                            <p:strVal val="#ppt_x"/>
                                          </p:val>
                                        </p:tav>
                                        <p:tav tm="100000">
                                          <p:val>
                                            <p:strVal val="#ppt_x"/>
                                          </p:val>
                                        </p:tav>
                                      </p:tavLst>
                                    </p:anim>
                                    <p:anim calcmode="lin" valueType="num">
                                      <p:cBhvr>
                                        <p:cTn id="29" dur="25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850"/>
                            </p:stCondLst>
                            <p:childTnLst>
                              <p:par>
                                <p:cTn id="31" presetID="42"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anim calcmode="lin" valueType="num">
                                      <p:cBhvr>
                                        <p:cTn id="34" dur="250" fill="hold"/>
                                        <p:tgtEl>
                                          <p:spTgt spid="6"/>
                                        </p:tgtEl>
                                        <p:attrNameLst>
                                          <p:attrName>ppt_x</p:attrName>
                                        </p:attrNameLst>
                                      </p:cBhvr>
                                      <p:tavLst>
                                        <p:tav tm="0">
                                          <p:val>
                                            <p:strVal val="#ppt_x"/>
                                          </p:val>
                                        </p:tav>
                                        <p:tav tm="100000">
                                          <p:val>
                                            <p:strVal val="#ppt_x"/>
                                          </p:val>
                                        </p:tav>
                                      </p:tavLst>
                                    </p:anim>
                                    <p:anim calcmode="lin" valueType="num">
                                      <p:cBhvr>
                                        <p:cTn id="35" dur="25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2100"/>
                            </p:stCondLst>
                            <p:childTnLst>
                              <p:par>
                                <p:cTn id="37" presetID="16" presetClass="entr" presetSubtype="2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250"/>
                                        <p:tgtEl>
                                          <p:spTgt spid="19"/>
                                        </p:tgtEl>
                                      </p:cBhvr>
                                    </p:animEffect>
                                  </p:childTnLst>
                                </p:cTn>
                              </p:par>
                            </p:childTnLst>
                          </p:cTn>
                        </p:par>
                        <p:par>
                          <p:cTn id="40" fill="hold">
                            <p:stCondLst>
                              <p:cond delay="2350"/>
                            </p:stCondLst>
                            <p:childTnLst>
                              <p:par>
                                <p:cTn id="41" presetID="42"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50"/>
                                        <p:tgtEl>
                                          <p:spTgt spid="20"/>
                                        </p:tgtEl>
                                      </p:cBhvr>
                                    </p:animEffect>
                                    <p:anim calcmode="lin" valueType="num">
                                      <p:cBhvr>
                                        <p:cTn id="44" dur="250" fill="hold"/>
                                        <p:tgtEl>
                                          <p:spTgt spid="20"/>
                                        </p:tgtEl>
                                        <p:attrNameLst>
                                          <p:attrName>ppt_x</p:attrName>
                                        </p:attrNameLst>
                                      </p:cBhvr>
                                      <p:tavLst>
                                        <p:tav tm="0">
                                          <p:val>
                                            <p:strVal val="#ppt_x"/>
                                          </p:val>
                                        </p:tav>
                                        <p:tav tm="100000">
                                          <p:val>
                                            <p:strVal val="#ppt_x"/>
                                          </p:val>
                                        </p:tav>
                                      </p:tavLst>
                                    </p:anim>
                                    <p:anim calcmode="lin" valueType="num">
                                      <p:cBhvr>
                                        <p:cTn id="45" dur="25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2600"/>
                            </p:stCondLst>
                            <p:childTnLst>
                              <p:par>
                                <p:cTn id="47" presetID="16" presetClass="entr" presetSubtype="21"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250"/>
                                        <p:tgtEl>
                                          <p:spTgt spid="18"/>
                                        </p:tgtEl>
                                      </p:cBhvr>
                                    </p:animEffect>
                                  </p:childTnLst>
                                </p:cTn>
                              </p:par>
                            </p:childTnLst>
                          </p:cTn>
                        </p:par>
                        <p:par>
                          <p:cTn id="50" fill="hold">
                            <p:stCondLst>
                              <p:cond delay="285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anim calcmode="lin" valueType="num">
                                      <p:cBhvr>
                                        <p:cTn id="54" dur="250" fill="hold"/>
                                        <p:tgtEl>
                                          <p:spTgt spid="21"/>
                                        </p:tgtEl>
                                        <p:attrNameLst>
                                          <p:attrName>ppt_x</p:attrName>
                                        </p:attrNameLst>
                                      </p:cBhvr>
                                      <p:tavLst>
                                        <p:tav tm="0">
                                          <p:val>
                                            <p:strVal val="#ppt_x"/>
                                          </p:val>
                                        </p:tav>
                                        <p:tav tm="100000">
                                          <p:val>
                                            <p:strVal val="#ppt_x"/>
                                          </p:val>
                                        </p:tav>
                                      </p:tavLst>
                                    </p:anim>
                                    <p:anim calcmode="lin" valueType="num">
                                      <p:cBhvr>
                                        <p:cTn id="55" dur="25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3100"/>
                            </p:stCondLst>
                            <p:childTnLst>
                              <p:par>
                                <p:cTn id="57" presetID="31" presetClass="entr" presetSubtype="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 calcmode="lin" valueType="num">
                                      <p:cBhvr>
                                        <p:cTn id="61" dur="500" fill="hold"/>
                                        <p:tgtEl>
                                          <p:spTgt spid="3"/>
                                        </p:tgtEl>
                                        <p:attrNameLst>
                                          <p:attrName>style.rotation</p:attrName>
                                        </p:attrNameLst>
                                      </p:cBhvr>
                                      <p:tavLst>
                                        <p:tav tm="0">
                                          <p:val>
                                            <p:fltVal val="90"/>
                                          </p:val>
                                        </p:tav>
                                        <p:tav tm="100000">
                                          <p:val>
                                            <p:fltVal val="0"/>
                                          </p:val>
                                        </p:tav>
                                      </p:tavLst>
                                    </p:anim>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1" grpId="0"/>
      <p:bldP spid="12" grpId="0" animBg="1"/>
      <p:bldP spid="5" grpId="0"/>
      <p:bldP spid="6" grpId="0"/>
      <p:bldP spid="7" grpId="0"/>
      <p:bldP spid="18" grpId="0" animBg="1"/>
      <p:bldP spid="19" grpId="0" animBg="1"/>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5" name="Google Shape;375;p36"/>
          <p:cNvSpPr/>
          <p:nvPr/>
        </p:nvSpPr>
        <p:spPr>
          <a:xfrm>
            <a:off x="2664930" y="2679346"/>
            <a:ext cx="116100" cy="116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78" name="Google Shape;378;p36"/>
          <p:cNvSpPr/>
          <p:nvPr/>
        </p:nvSpPr>
        <p:spPr>
          <a:xfrm>
            <a:off x="6362930" y="2679321"/>
            <a:ext cx="116100" cy="116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96" name="Google Shape;396;p36"/>
          <p:cNvSpPr/>
          <p:nvPr/>
        </p:nvSpPr>
        <p:spPr>
          <a:xfrm>
            <a:off x="4329576" y="1734800"/>
            <a:ext cx="326308" cy="325756"/>
          </a:xfrm>
          <a:custGeom>
            <a:avLst/>
            <a:gdLst/>
            <a:ahLst/>
            <a:cxnLst/>
            <a:rect l="l" t="t" r="r" b="b"/>
            <a:pathLst>
              <a:path w="10635" h="10617" extrusionOk="0">
                <a:moveTo>
                  <a:pt x="7584" y="625"/>
                </a:moveTo>
                <a:cubicBezTo>
                  <a:pt x="7940" y="1696"/>
                  <a:pt x="7940" y="1713"/>
                  <a:pt x="8012" y="1874"/>
                </a:cubicBezTo>
                <a:lnTo>
                  <a:pt x="2623" y="1874"/>
                </a:lnTo>
                <a:cubicBezTo>
                  <a:pt x="2695" y="1713"/>
                  <a:pt x="2695" y="1696"/>
                  <a:pt x="3052" y="625"/>
                </a:cubicBezTo>
                <a:close/>
                <a:moveTo>
                  <a:pt x="3765" y="2498"/>
                </a:moveTo>
                <a:lnTo>
                  <a:pt x="3765" y="3141"/>
                </a:lnTo>
                <a:lnTo>
                  <a:pt x="3141" y="3141"/>
                </a:lnTo>
                <a:lnTo>
                  <a:pt x="3141" y="2498"/>
                </a:lnTo>
                <a:close/>
                <a:moveTo>
                  <a:pt x="5014" y="2498"/>
                </a:moveTo>
                <a:lnTo>
                  <a:pt x="5014" y="3141"/>
                </a:lnTo>
                <a:lnTo>
                  <a:pt x="4390" y="3141"/>
                </a:lnTo>
                <a:lnTo>
                  <a:pt x="4390" y="2498"/>
                </a:lnTo>
                <a:close/>
                <a:moveTo>
                  <a:pt x="6245" y="2498"/>
                </a:moveTo>
                <a:lnTo>
                  <a:pt x="6245" y="3141"/>
                </a:lnTo>
                <a:lnTo>
                  <a:pt x="5621" y="3141"/>
                </a:lnTo>
                <a:lnTo>
                  <a:pt x="5621" y="2498"/>
                </a:lnTo>
                <a:close/>
                <a:moveTo>
                  <a:pt x="7494" y="2498"/>
                </a:moveTo>
                <a:lnTo>
                  <a:pt x="7494" y="3141"/>
                </a:lnTo>
                <a:lnTo>
                  <a:pt x="6870" y="3141"/>
                </a:lnTo>
                <a:lnTo>
                  <a:pt x="6870" y="2498"/>
                </a:lnTo>
                <a:close/>
                <a:moveTo>
                  <a:pt x="8208" y="3765"/>
                </a:moveTo>
                <a:cubicBezTo>
                  <a:pt x="8565" y="4818"/>
                  <a:pt x="8547" y="4854"/>
                  <a:pt x="8636" y="4996"/>
                </a:cubicBezTo>
                <a:lnTo>
                  <a:pt x="1999" y="4996"/>
                </a:lnTo>
                <a:cubicBezTo>
                  <a:pt x="2088" y="4854"/>
                  <a:pt x="2070" y="4818"/>
                  <a:pt x="2427" y="3765"/>
                </a:cubicBezTo>
                <a:close/>
                <a:moveTo>
                  <a:pt x="3141" y="5621"/>
                </a:moveTo>
                <a:lnTo>
                  <a:pt x="3141" y="6888"/>
                </a:lnTo>
                <a:lnTo>
                  <a:pt x="2516" y="6888"/>
                </a:lnTo>
                <a:lnTo>
                  <a:pt x="2516" y="5621"/>
                </a:lnTo>
                <a:close/>
                <a:moveTo>
                  <a:pt x="4390" y="5621"/>
                </a:moveTo>
                <a:lnTo>
                  <a:pt x="4390" y="6888"/>
                </a:lnTo>
                <a:lnTo>
                  <a:pt x="3765" y="6888"/>
                </a:lnTo>
                <a:lnTo>
                  <a:pt x="3765" y="5621"/>
                </a:lnTo>
                <a:close/>
                <a:moveTo>
                  <a:pt x="5621" y="5621"/>
                </a:moveTo>
                <a:lnTo>
                  <a:pt x="5621" y="6888"/>
                </a:lnTo>
                <a:lnTo>
                  <a:pt x="5014" y="6888"/>
                </a:lnTo>
                <a:lnTo>
                  <a:pt x="5014" y="5621"/>
                </a:lnTo>
                <a:close/>
                <a:moveTo>
                  <a:pt x="6870" y="5621"/>
                </a:moveTo>
                <a:lnTo>
                  <a:pt x="6870" y="6888"/>
                </a:lnTo>
                <a:lnTo>
                  <a:pt x="6245" y="6888"/>
                </a:lnTo>
                <a:lnTo>
                  <a:pt x="6245" y="5621"/>
                </a:lnTo>
                <a:close/>
                <a:moveTo>
                  <a:pt x="8119" y="5621"/>
                </a:moveTo>
                <a:lnTo>
                  <a:pt x="8119" y="6888"/>
                </a:lnTo>
                <a:lnTo>
                  <a:pt x="7494" y="6888"/>
                </a:lnTo>
                <a:lnTo>
                  <a:pt x="7494" y="5621"/>
                </a:lnTo>
                <a:close/>
                <a:moveTo>
                  <a:pt x="5326" y="8759"/>
                </a:moveTo>
                <a:cubicBezTo>
                  <a:pt x="5833" y="8759"/>
                  <a:pt x="6245" y="9175"/>
                  <a:pt x="6245" y="9689"/>
                </a:cubicBezTo>
                <a:lnTo>
                  <a:pt x="6245" y="9992"/>
                </a:lnTo>
                <a:lnTo>
                  <a:pt x="4390" y="9992"/>
                </a:lnTo>
                <a:lnTo>
                  <a:pt x="4390" y="9707"/>
                </a:lnTo>
                <a:cubicBezTo>
                  <a:pt x="4390" y="9225"/>
                  <a:pt x="4782" y="8779"/>
                  <a:pt x="5264" y="8761"/>
                </a:cubicBezTo>
                <a:cubicBezTo>
                  <a:pt x="5285" y="8760"/>
                  <a:pt x="5306" y="8759"/>
                  <a:pt x="5326" y="8759"/>
                </a:cubicBezTo>
                <a:close/>
                <a:moveTo>
                  <a:pt x="8850" y="7512"/>
                </a:moveTo>
                <a:lnTo>
                  <a:pt x="9725" y="9992"/>
                </a:lnTo>
                <a:lnTo>
                  <a:pt x="6870" y="9992"/>
                </a:lnTo>
                <a:lnTo>
                  <a:pt x="6870" y="9707"/>
                </a:lnTo>
                <a:cubicBezTo>
                  <a:pt x="6870" y="8868"/>
                  <a:pt x="6210" y="8172"/>
                  <a:pt x="5371" y="8137"/>
                </a:cubicBezTo>
                <a:cubicBezTo>
                  <a:pt x="5350" y="8136"/>
                  <a:pt x="5329" y="8135"/>
                  <a:pt x="5308" y="8135"/>
                </a:cubicBezTo>
                <a:cubicBezTo>
                  <a:pt x="4462" y="8135"/>
                  <a:pt x="3765" y="8836"/>
                  <a:pt x="3765" y="9689"/>
                </a:cubicBezTo>
                <a:lnTo>
                  <a:pt x="3765" y="9992"/>
                </a:lnTo>
                <a:lnTo>
                  <a:pt x="910" y="9992"/>
                </a:lnTo>
                <a:lnTo>
                  <a:pt x="1767" y="7512"/>
                </a:lnTo>
                <a:close/>
                <a:moveTo>
                  <a:pt x="2605" y="1"/>
                </a:moveTo>
                <a:lnTo>
                  <a:pt x="2106" y="1499"/>
                </a:lnTo>
                <a:cubicBezTo>
                  <a:pt x="2034" y="1713"/>
                  <a:pt x="1820" y="1874"/>
                  <a:pt x="1588" y="1874"/>
                </a:cubicBezTo>
                <a:cubicBezTo>
                  <a:pt x="1410" y="1874"/>
                  <a:pt x="1267" y="1731"/>
                  <a:pt x="1267" y="1553"/>
                </a:cubicBezTo>
                <a:lnTo>
                  <a:pt x="1267" y="1249"/>
                </a:lnTo>
                <a:lnTo>
                  <a:pt x="661" y="1249"/>
                </a:lnTo>
                <a:lnTo>
                  <a:pt x="661" y="1553"/>
                </a:lnTo>
                <a:cubicBezTo>
                  <a:pt x="661" y="2070"/>
                  <a:pt x="1071" y="2498"/>
                  <a:pt x="1588" y="2498"/>
                </a:cubicBezTo>
                <a:lnTo>
                  <a:pt x="2516" y="2498"/>
                </a:lnTo>
                <a:lnTo>
                  <a:pt x="2516" y="3141"/>
                </a:lnTo>
                <a:lnTo>
                  <a:pt x="1981" y="3141"/>
                </a:lnTo>
                <a:lnTo>
                  <a:pt x="1481" y="4622"/>
                </a:lnTo>
                <a:cubicBezTo>
                  <a:pt x="1414" y="4842"/>
                  <a:pt x="1201" y="4998"/>
                  <a:pt x="966" y="4998"/>
                </a:cubicBezTo>
                <a:cubicBezTo>
                  <a:pt x="954" y="4998"/>
                  <a:pt x="941" y="4997"/>
                  <a:pt x="928" y="4996"/>
                </a:cubicBezTo>
                <a:cubicBezTo>
                  <a:pt x="768" y="4996"/>
                  <a:pt x="625" y="4854"/>
                  <a:pt x="625" y="4693"/>
                </a:cubicBezTo>
                <a:lnTo>
                  <a:pt x="625" y="4372"/>
                </a:lnTo>
                <a:lnTo>
                  <a:pt x="0" y="4372"/>
                </a:lnTo>
                <a:lnTo>
                  <a:pt x="0" y="4693"/>
                </a:lnTo>
                <a:cubicBezTo>
                  <a:pt x="0" y="5211"/>
                  <a:pt x="429" y="5621"/>
                  <a:pt x="946" y="5621"/>
                </a:cubicBezTo>
                <a:lnTo>
                  <a:pt x="1892" y="5621"/>
                </a:lnTo>
                <a:lnTo>
                  <a:pt x="1892" y="6888"/>
                </a:lnTo>
                <a:lnTo>
                  <a:pt x="1339" y="6888"/>
                </a:lnTo>
                <a:lnTo>
                  <a:pt x="18" y="10617"/>
                </a:lnTo>
                <a:lnTo>
                  <a:pt x="10599" y="10617"/>
                </a:lnTo>
                <a:lnTo>
                  <a:pt x="9296" y="6888"/>
                </a:lnTo>
                <a:lnTo>
                  <a:pt x="8743" y="6888"/>
                </a:lnTo>
                <a:lnTo>
                  <a:pt x="8743" y="5621"/>
                </a:lnTo>
                <a:lnTo>
                  <a:pt x="9689" y="5621"/>
                </a:lnTo>
                <a:cubicBezTo>
                  <a:pt x="10206" y="5621"/>
                  <a:pt x="10635" y="5211"/>
                  <a:pt x="10635" y="4693"/>
                </a:cubicBezTo>
                <a:lnTo>
                  <a:pt x="10635" y="4372"/>
                </a:lnTo>
                <a:lnTo>
                  <a:pt x="10010" y="4372"/>
                </a:lnTo>
                <a:lnTo>
                  <a:pt x="10010" y="4693"/>
                </a:lnTo>
                <a:cubicBezTo>
                  <a:pt x="10010" y="4854"/>
                  <a:pt x="9867" y="4996"/>
                  <a:pt x="9707" y="4996"/>
                </a:cubicBezTo>
                <a:cubicBezTo>
                  <a:pt x="9694" y="4997"/>
                  <a:pt x="9682" y="4998"/>
                  <a:pt x="9669" y="4998"/>
                </a:cubicBezTo>
                <a:cubicBezTo>
                  <a:pt x="9434" y="4998"/>
                  <a:pt x="9221" y="4842"/>
                  <a:pt x="9154" y="4622"/>
                </a:cubicBezTo>
                <a:lnTo>
                  <a:pt x="8654" y="3141"/>
                </a:lnTo>
                <a:lnTo>
                  <a:pt x="8119" y="3141"/>
                </a:lnTo>
                <a:lnTo>
                  <a:pt x="8119" y="2498"/>
                </a:lnTo>
                <a:lnTo>
                  <a:pt x="9047" y="2498"/>
                </a:lnTo>
                <a:cubicBezTo>
                  <a:pt x="9564" y="2498"/>
                  <a:pt x="9974" y="2070"/>
                  <a:pt x="9974" y="1553"/>
                </a:cubicBezTo>
                <a:lnTo>
                  <a:pt x="9974" y="1249"/>
                </a:lnTo>
                <a:lnTo>
                  <a:pt x="9368" y="1249"/>
                </a:lnTo>
                <a:lnTo>
                  <a:pt x="9368" y="1553"/>
                </a:lnTo>
                <a:cubicBezTo>
                  <a:pt x="9368" y="1731"/>
                  <a:pt x="9225" y="1874"/>
                  <a:pt x="9047" y="1874"/>
                </a:cubicBezTo>
                <a:cubicBezTo>
                  <a:pt x="8815" y="1874"/>
                  <a:pt x="8601" y="1713"/>
                  <a:pt x="8529" y="1499"/>
                </a:cubicBezTo>
                <a:lnTo>
                  <a:pt x="80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p35"/>
          <p:cNvSpPr txBox="1">
            <a:spLocks/>
          </p:cNvSpPr>
          <p:nvPr/>
        </p:nvSpPr>
        <p:spPr>
          <a:xfrm flipH="1">
            <a:off x="803884" y="97979"/>
            <a:ext cx="7704000" cy="65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22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US" sz="3200" b="1" u="sng" dirty="0">
                <a:solidFill>
                  <a:schemeClr val="tx1"/>
                </a:solidFill>
                <a:latin typeface="Times New Roman" panose="02020603050405020304" pitchFamily="18" charset="0"/>
                <a:cs typeface="Times New Roman" panose="02020603050405020304" pitchFamily="18" charset="0"/>
              </a:rPr>
              <a:t>Rotational motion parameters </a:t>
            </a:r>
          </a:p>
        </p:txBody>
      </p:sp>
      <p:pic>
        <p:nvPicPr>
          <p:cNvPr id="2" name="Picture 1"/>
          <p:cNvPicPr>
            <a:picLocks noChangeAspect="1"/>
          </p:cNvPicPr>
          <p:nvPr/>
        </p:nvPicPr>
        <p:blipFill>
          <a:blip r:embed="rId3"/>
          <a:stretch>
            <a:fillRect/>
          </a:stretch>
        </p:blipFill>
        <p:spPr>
          <a:xfrm>
            <a:off x="2112901" y="872718"/>
            <a:ext cx="3442079" cy="615471"/>
          </a:xfrm>
          <a:prstGeom prst="rect">
            <a:avLst/>
          </a:prstGeom>
        </p:spPr>
      </p:pic>
      <p:pic>
        <p:nvPicPr>
          <p:cNvPr id="10" name="Picture 9"/>
          <p:cNvPicPr>
            <a:picLocks noChangeAspect="1"/>
          </p:cNvPicPr>
          <p:nvPr/>
        </p:nvPicPr>
        <p:blipFill>
          <a:blip r:embed="rId3"/>
          <a:stretch>
            <a:fillRect/>
          </a:stretch>
        </p:blipFill>
        <p:spPr>
          <a:xfrm>
            <a:off x="2125729" y="1445796"/>
            <a:ext cx="3429251" cy="613177"/>
          </a:xfrm>
          <a:prstGeom prst="rect">
            <a:avLst/>
          </a:prstGeom>
        </p:spPr>
      </p:pic>
      <p:pic>
        <p:nvPicPr>
          <p:cNvPr id="11" name="Picture 10"/>
          <p:cNvPicPr>
            <a:picLocks noChangeAspect="1"/>
          </p:cNvPicPr>
          <p:nvPr/>
        </p:nvPicPr>
        <p:blipFill>
          <a:blip r:embed="rId3"/>
          <a:stretch>
            <a:fillRect/>
          </a:stretch>
        </p:blipFill>
        <p:spPr>
          <a:xfrm>
            <a:off x="2125728" y="2026874"/>
            <a:ext cx="3429251" cy="613178"/>
          </a:xfrm>
          <a:prstGeom prst="rect">
            <a:avLst/>
          </a:prstGeom>
        </p:spPr>
      </p:pic>
      <p:pic>
        <p:nvPicPr>
          <p:cNvPr id="12" name="Picture 11"/>
          <p:cNvPicPr>
            <a:picLocks noChangeAspect="1"/>
          </p:cNvPicPr>
          <p:nvPr/>
        </p:nvPicPr>
        <p:blipFill>
          <a:blip r:embed="rId3"/>
          <a:stretch>
            <a:fillRect/>
          </a:stretch>
        </p:blipFill>
        <p:spPr>
          <a:xfrm>
            <a:off x="2112901" y="2609535"/>
            <a:ext cx="3429251" cy="613177"/>
          </a:xfrm>
          <a:prstGeom prst="rect">
            <a:avLst/>
          </a:prstGeom>
        </p:spPr>
      </p:pic>
      <p:pic>
        <p:nvPicPr>
          <p:cNvPr id="13" name="Picture 12"/>
          <p:cNvPicPr>
            <a:picLocks noChangeAspect="1"/>
          </p:cNvPicPr>
          <p:nvPr/>
        </p:nvPicPr>
        <p:blipFill>
          <a:blip r:embed="rId3"/>
          <a:stretch>
            <a:fillRect/>
          </a:stretch>
        </p:blipFill>
        <p:spPr>
          <a:xfrm>
            <a:off x="2125728" y="3222712"/>
            <a:ext cx="3429251" cy="613177"/>
          </a:xfrm>
          <a:prstGeom prst="rect">
            <a:avLst/>
          </a:prstGeom>
        </p:spPr>
      </p:pic>
      <p:pic>
        <p:nvPicPr>
          <p:cNvPr id="14" name="Picture 13"/>
          <p:cNvPicPr>
            <a:picLocks noChangeAspect="1"/>
          </p:cNvPicPr>
          <p:nvPr/>
        </p:nvPicPr>
        <p:blipFill>
          <a:blip r:embed="rId3"/>
          <a:stretch>
            <a:fillRect/>
          </a:stretch>
        </p:blipFill>
        <p:spPr>
          <a:xfrm>
            <a:off x="2112901" y="3805372"/>
            <a:ext cx="3478177" cy="621926"/>
          </a:xfrm>
          <a:prstGeom prst="rect">
            <a:avLst/>
          </a:prstGeom>
        </p:spPr>
      </p:pic>
      <p:grpSp>
        <p:nvGrpSpPr>
          <p:cNvPr id="3" name="Group 2"/>
          <p:cNvGrpSpPr/>
          <p:nvPr/>
        </p:nvGrpSpPr>
        <p:grpSpPr>
          <a:xfrm>
            <a:off x="1825590" y="546209"/>
            <a:ext cx="4065255" cy="1188591"/>
            <a:chOff x="1825590" y="546209"/>
            <a:chExt cx="4065255" cy="1188591"/>
          </a:xfrm>
        </p:grpSpPr>
        <p:sp>
          <p:nvSpPr>
            <p:cNvPr id="16"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01</a:t>
              </a:r>
              <a:endParaRPr lang="en" sz="2400" b="1" dirty="0">
                <a:solidFill>
                  <a:schemeClr val="accent2">
                    <a:lumMod val="10000"/>
                  </a:schemeClr>
                </a:solidFill>
                <a:latin typeface="+mj-lt"/>
                <a:ea typeface="Kulim Park"/>
                <a:cs typeface="Kulim Park"/>
                <a:sym typeface="Kulim Park"/>
              </a:endParaRPr>
            </a:p>
          </p:txBody>
        </p:sp>
        <p:sp>
          <p:nvSpPr>
            <p:cNvPr id="17"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smtClean="0">
                  <a:solidFill>
                    <a:schemeClr val="dk1"/>
                  </a:solidFill>
                  <a:latin typeface="Times New Roman" panose="02020603050405020304" pitchFamily="18" charset="0"/>
                  <a:ea typeface="Kulim Park"/>
                  <a:cs typeface="Times New Roman" panose="02020603050405020304" pitchFamily="18" charset="0"/>
                  <a:sym typeface="Kulim Park"/>
                </a:rPr>
                <a:t>Angular </a:t>
              </a: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displacement </a:t>
              </a:r>
            </a:p>
          </p:txBody>
        </p:sp>
      </p:grpSp>
      <p:grpSp>
        <p:nvGrpSpPr>
          <p:cNvPr id="19" name="Group 18"/>
          <p:cNvGrpSpPr/>
          <p:nvPr/>
        </p:nvGrpSpPr>
        <p:grpSpPr>
          <a:xfrm>
            <a:off x="1853236" y="1128869"/>
            <a:ext cx="4065255" cy="1188591"/>
            <a:chOff x="1825590" y="546209"/>
            <a:chExt cx="4065255" cy="1188591"/>
          </a:xfrm>
        </p:grpSpPr>
        <p:sp>
          <p:nvSpPr>
            <p:cNvPr id="20"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02</a:t>
              </a:r>
              <a:endParaRPr lang="en" sz="2400" b="1" dirty="0">
                <a:solidFill>
                  <a:schemeClr val="accent2">
                    <a:lumMod val="10000"/>
                  </a:schemeClr>
                </a:solidFill>
                <a:latin typeface="+mj-lt"/>
                <a:ea typeface="Kulim Park"/>
                <a:cs typeface="Kulim Park"/>
                <a:sym typeface="Kulim Park"/>
              </a:endParaRPr>
            </a:p>
          </p:txBody>
        </p:sp>
        <p:sp>
          <p:nvSpPr>
            <p:cNvPr id="21"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Angular velocity </a:t>
              </a:r>
            </a:p>
          </p:txBody>
        </p:sp>
      </p:grpSp>
      <p:grpSp>
        <p:nvGrpSpPr>
          <p:cNvPr id="22" name="Group 21"/>
          <p:cNvGrpSpPr/>
          <p:nvPr/>
        </p:nvGrpSpPr>
        <p:grpSpPr>
          <a:xfrm>
            <a:off x="1835187" y="1722374"/>
            <a:ext cx="4065255" cy="1188591"/>
            <a:chOff x="1825590" y="546209"/>
            <a:chExt cx="4065255" cy="1188591"/>
          </a:xfrm>
        </p:grpSpPr>
        <p:sp>
          <p:nvSpPr>
            <p:cNvPr id="23"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03</a:t>
              </a:r>
              <a:endParaRPr lang="en" sz="2400" b="1" dirty="0">
                <a:solidFill>
                  <a:schemeClr val="accent2">
                    <a:lumMod val="10000"/>
                  </a:schemeClr>
                </a:solidFill>
                <a:latin typeface="+mj-lt"/>
                <a:ea typeface="Kulim Park"/>
                <a:cs typeface="Kulim Park"/>
                <a:sym typeface="Kulim Park"/>
              </a:endParaRPr>
            </a:p>
          </p:txBody>
        </p:sp>
        <p:sp>
          <p:nvSpPr>
            <p:cNvPr id="24"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Angular acceleration </a:t>
              </a:r>
            </a:p>
          </p:txBody>
        </p:sp>
      </p:grpSp>
      <p:grpSp>
        <p:nvGrpSpPr>
          <p:cNvPr id="25" name="Group 24"/>
          <p:cNvGrpSpPr/>
          <p:nvPr/>
        </p:nvGrpSpPr>
        <p:grpSpPr>
          <a:xfrm>
            <a:off x="1835187" y="2297613"/>
            <a:ext cx="4065255" cy="1188591"/>
            <a:chOff x="1825590" y="533509"/>
            <a:chExt cx="4065255" cy="1188591"/>
          </a:xfrm>
        </p:grpSpPr>
        <p:sp>
          <p:nvSpPr>
            <p:cNvPr id="26" name="Google Shape;346;p35"/>
            <p:cNvSpPr/>
            <p:nvPr/>
          </p:nvSpPr>
          <p:spPr>
            <a:xfrm>
              <a:off x="1825590" y="5335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04</a:t>
              </a:r>
              <a:endParaRPr lang="en" sz="2400" b="1" dirty="0">
                <a:solidFill>
                  <a:schemeClr val="accent2">
                    <a:lumMod val="10000"/>
                  </a:schemeClr>
                </a:solidFill>
                <a:latin typeface="+mj-lt"/>
                <a:ea typeface="Kulim Park"/>
                <a:cs typeface="Kulim Park"/>
                <a:sym typeface="Kulim Park"/>
              </a:endParaRPr>
            </a:p>
          </p:txBody>
        </p:sp>
        <p:sp>
          <p:nvSpPr>
            <p:cNvPr id="27"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Torque</a:t>
              </a:r>
            </a:p>
          </p:txBody>
        </p:sp>
      </p:grpSp>
      <p:grpSp>
        <p:nvGrpSpPr>
          <p:cNvPr id="29" name="Group 28"/>
          <p:cNvGrpSpPr/>
          <p:nvPr/>
        </p:nvGrpSpPr>
        <p:grpSpPr>
          <a:xfrm>
            <a:off x="1853236" y="2905601"/>
            <a:ext cx="4065255" cy="1188591"/>
            <a:chOff x="1825590" y="546209"/>
            <a:chExt cx="4065255" cy="1188591"/>
          </a:xfrm>
        </p:grpSpPr>
        <p:sp>
          <p:nvSpPr>
            <p:cNvPr id="30"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05</a:t>
              </a:r>
              <a:endParaRPr lang="en" sz="2400" b="1" dirty="0">
                <a:solidFill>
                  <a:schemeClr val="accent2">
                    <a:lumMod val="10000"/>
                  </a:schemeClr>
                </a:solidFill>
                <a:latin typeface="+mj-lt"/>
                <a:ea typeface="Kulim Park"/>
                <a:cs typeface="Kulim Park"/>
                <a:sym typeface="Kulim Park"/>
              </a:endParaRPr>
            </a:p>
          </p:txBody>
        </p:sp>
        <p:sp>
          <p:nvSpPr>
            <p:cNvPr id="31"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latin typeface="Times New Roman" panose="02020603050405020304" pitchFamily="18" charset="0"/>
                  <a:cs typeface="Times New Roman" panose="02020603050405020304" pitchFamily="18" charset="0"/>
                </a:rPr>
                <a:t>Moment of inertia </a:t>
              </a:r>
              <a:endParaRPr lang="en-GB" sz="2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2" name="Group 31"/>
          <p:cNvGrpSpPr/>
          <p:nvPr/>
        </p:nvGrpSpPr>
        <p:grpSpPr>
          <a:xfrm>
            <a:off x="1853236" y="3488412"/>
            <a:ext cx="4065255" cy="1188591"/>
            <a:chOff x="1825590" y="546209"/>
            <a:chExt cx="4065255" cy="1188591"/>
          </a:xfrm>
        </p:grpSpPr>
        <p:sp>
          <p:nvSpPr>
            <p:cNvPr id="33"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06</a:t>
              </a:r>
              <a:endParaRPr lang="en" sz="2400" b="1" dirty="0">
                <a:solidFill>
                  <a:schemeClr val="accent2">
                    <a:lumMod val="10000"/>
                  </a:schemeClr>
                </a:solidFill>
                <a:latin typeface="+mj-lt"/>
                <a:ea typeface="Kulim Park"/>
                <a:cs typeface="Kulim Park"/>
                <a:sym typeface="Kulim Park"/>
              </a:endParaRPr>
            </a:p>
          </p:txBody>
        </p:sp>
        <p:sp>
          <p:nvSpPr>
            <p:cNvPr id="34"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Angular momentum</a:t>
              </a:r>
            </a:p>
          </p:txBody>
        </p:sp>
      </p:grpSp>
    </p:spTree>
    <p:extLst>
      <p:ext uri="{BB962C8B-B14F-4D97-AF65-F5344CB8AC3E}">
        <p14:creationId xmlns:p14="http://schemas.microsoft.com/office/powerpoint/2010/main" val="37194980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anim calcmode="lin" valueType="num">
                                      <p:cBhvr>
                                        <p:cTn id="8" dur="350" fill="hold"/>
                                        <p:tgtEl>
                                          <p:spTgt spid="28"/>
                                        </p:tgtEl>
                                        <p:attrNameLst>
                                          <p:attrName>ppt_x</p:attrName>
                                        </p:attrNameLst>
                                      </p:cBhvr>
                                      <p:tavLst>
                                        <p:tav tm="0">
                                          <p:val>
                                            <p:strVal val="#ppt_x"/>
                                          </p:val>
                                        </p:tav>
                                        <p:tav tm="100000">
                                          <p:val>
                                            <p:strVal val="#ppt_x"/>
                                          </p:val>
                                        </p:tav>
                                      </p:tavLst>
                                    </p:anim>
                                    <p:anim calcmode="lin" valueType="num">
                                      <p:cBhvr>
                                        <p:cTn id="9" dur="3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250"/>
                                        <p:tgtEl>
                                          <p:spTgt spid="2"/>
                                        </p:tgtEl>
                                      </p:cBhvr>
                                    </p:animEffect>
                                  </p:childTnLst>
                                </p:cTn>
                              </p:par>
                            </p:childTnLst>
                          </p:cTn>
                        </p:par>
                        <p:par>
                          <p:cTn id="14" fill="hold">
                            <p:stCondLst>
                              <p:cond delay="6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anim calcmode="lin" valueType="num">
                                      <p:cBhvr>
                                        <p:cTn id="18" dur="250" fill="hold"/>
                                        <p:tgtEl>
                                          <p:spTgt spid="3"/>
                                        </p:tgtEl>
                                        <p:attrNameLst>
                                          <p:attrName>ppt_x</p:attrName>
                                        </p:attrNameLst>
                                      </p:cBhvr>
                                      <p:tavLst>
                                        <p:tav tm="0">
                                          <p:val>
                                            <p:strVal val="#ppt_x"/>
                                          </p:val>
                                        </p:tav>
                                        <p:tav tm="100000">
                                          <p:val>
                                            <p:strVal val="#ppt_x"/>
                                          </p:val>
                                        </p:tav>
                                      </p:tavLst>
                                    </p:anim>
                                    <p:anim calcmode="lin" valueType="num">
                                      <p:cBhvr>
                                        <p:cTn id="19" dur="25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850"/>
                            </p:stCondLst>
                            <p:childTnLst>
                              <p:par>
                                <p:cTn id="21" presetID="16" presetClass="entr" presetSubtype="2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250"/>
                                        <p:tgtEl>
                                          <p:spTgt spid="10"/>
                                        </p:tgtEl>
                                      </p:cBhvr>
                                    </p:animEffect>
                                  </p:childTnLst>
                                </p:cTn>
                              </p:par>
                            </p:childTnLst>
                          </p:cTn>
                        </p:par>
                        <p:par>
                          <p:cTn id="24" fill="hold">
                            <p:stCondLst>
                              <p:cond delay="1100"/>
                            </p:stCondLst>
                            <p:childTnLst>
                              <p:par>
                                <p:cTn id="25" presetID="42"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anim calcmode="lin" valueType="num">
                                      <p:cBhvr>
                                        <p:cTn id="28" dur="250" fill="hold"/>
                                        <p:tgtEl>
                                          <p:spTgt spid="19"/>
                                        </p:tgtEl>
                                        <p:attrNameLst>
                                          <p:attrName>ppt_x</p:attrName>
                                        </p:attrNameLst>
                                      </p:cBhvr>
                                      <p:tavLst>
                                        <p:tav tm="0">
                                          <p:val>
                                            <p:strVal val="#ppt_x"/>
                                          </p:val>
                                        </p:tav>
                                        <p:tav tm="100000">
                                          <p:val>
                                            <p:strVal val="#ppt_x"/>
                                          </p:val>
                                        </p:tav>
                                      </p:tavLst>
                                    </p:anim>
                                    <p:anim calcmode="lin" valueType="num">
                                      <p:cBhvr>
                                        <p:cTn id="29" dur="25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1350"/>
                            </p:stCondLst>
                            <p:childTnLst>
                              <p:par>
                                <p:cTn id="31" presetID="16" presetClass="entr" presetSubtype="21"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250"/>
                                        <p:tgtEl>
                                          <p:spTgt spid="11"/>
                                        </p:tgtEl>
                                      </p:cBhvr>
                                    </p:animEffect>
                                  </p:childTnLst>
                                </p:cTn>
                              </p:par>
                            </p:childTnLst>
                          </p:cTn>
                        </p:par>
                        <p:par>
                          <p:cTn id="34" fill="hold">
                            <p:stCondLst>
                              <p:cond delay="1600"/>
                            </p:stCondLst>
                            <p:childTnLst>
                              <p:par>
                                <p:cTn id="35" presetID="4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50"/>
                                        <p:tgtEl>
                                          <p:spTgt spid="22"/>
                                        </p:tgtEl>
                                      </p:cBhvr>
                                    </p:animEffect>
                                    <p:anim calcmode="lin" valueType="num">
                                      <p:cBhvr>
                                        <p:cTn id="38" dur="250" fill="hold"/>
                                        <p:tgtEl>
                                          <p:spTgt spid="22"/>
                                        </p:tgtEl>
                                        <p:attrNameLst>
                                          <p:attrName>ppt_x</p:attrName>
                                        </p:attrNameLst>
                                      </p:cBhvr>
                                      <p:tavLst>
                                        <p:tav tm="0">
                                          <p:val>
                                            <p:strVal val="#ppt_x"/>
                                          </p:val>
                                        </p:tav>
                                        <p:tav tm="100000">
                                          <p:val>
                                            <p:strVal val="#ppt_x"/>
                                          </p:val>
                                        </p:tav>
                                      </p:tavLst>
                                    </p:anim>
                                    <p:anim calcmode="lin" valueType="num">
                                      <p:cBhvr>
                                        <p:cTn id="39" dur="25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1850"/>
                            </p:stCondLst>
                            <p:childTnLst>
                              <p:par>
                                <p:cTn id="41" presetID="16" presetClass="entr" presetSubtype="2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250"/>
                                        <p:tgtEl>
                                          <p:spTgt spid="12"/>
                                        </p:tgtEl>
                                      </p:cBhvr>
                                    </p:animEffect>
                                  </p:childTnLst>
                                </p:cTn>
                              </p:par>
                            </p:childTnLst>
                          </p:cTn>
                        </p:par>
                        <p:par>
                          <p:cTn id="44" fill="hold">
                            <p:stCondLst>
                              <p:cond delay="2100"/>
                            </p:stCondLst>
                            <p:childTnLst>
                              <p:par>
                                <p:cTn id="45" presetID="42"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anim calcmode="lin" valueType="num">
                                      <p:cBhvr>
                                        <p:cTn id="48" dur="250" fill="hold"/>
                                        <p:tgtEl>
                                          <p:spTgt spid="25"/>
                                        </p:tgtEl>
                                        <p:attrNameLst>
                                          <p:attrName>ppt_x</p:attrName>
                                        </p:attrNameLst>
                                      </p:cBhvr>
                                      <p:tavLst>
                                        <p:tav tm="0">
                                          <p:val>
                                            <p:strVal val="#ppt_x"/>
                                          </p:val>
                                        </p:tav>
                                        <p:tav tm="100000">
                                          <p:val>
                                            <p:strVal val="#ppt_x"/>
                                          </p:val>
                                        </p:tav>
                                      </p:tavLst>
                                    </p:anim>
                                    <p:anim calcmode="lin" valueType="num">
                                      <p:cBhvr>
                                        <p:cTn id="49" dur="250" fill="hold"/>
                                        <p:tgtEl>
                                          <p:spTgt spid="25"/>
                                        </p:tgtEl>
                                        <p:attrNameLst>
                                          <p:attrName>ppt_y</p:attrName>
                                        </p:attrNameLst>
                                      </p:cBhvr>
                                      <p:tavLst>
                                        <p:tav tm="0">
                                          <p:val>
                                            <p:strVal val="#ppt_y+.1"/>
                                          </p:val>
                                        </p:tav>
                                        <p:tav tm="100000">
                                          <p:val>
                                            <p:strVal val="#ppt_y"/>
                                          </p:val>
                                        </p:tav>
                                      </p:tavLst>
                                    </p:anim>
                                  </p:childTnLst>
                                </p:cTn>
                              </p:par>
                            </p:childTnLst>
                          </p:cTn>
                        </p:par>
                        <p:par>
                          <p:cTn id="50" fill="hold">
                            <p:stCondLst>
                              <p:cond delay="2350"/>
                            </p:stCondLst>
                            <p:childTnLst>
                              <p:par>
                                <p:cTn id="51" presetID="16" presetClass="entr" presetSubtype="21"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250"/>
                                        <p:tgtEl>
                                          <p:spTgt spid="13"/>
                                        </p:tgtEl>
                                      </p:cBhvr>
                                    </p:animEffect>
                                  </p:childTnLst>
                                </p:cTn>
                              </p:par>
                            </p:childTnLst>
                          </p:cTn>
                        </p:par>
                        <p:par>
                          <p:cTn id="54" fill="hold">
                            <p:stCondLst>
                              <p:cond delay="2600"/>
                            </p:stCondLst>
                            <p:childTnLst>
                              <p:par>
                                <p:cTn id="55" presetID="42" presetClass="entr" presetSubtype="0"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250"/>
                                        <p:tgtEl>
                                          <p:spTgt spid="29"/>
                                        </p:tgtEl>
                                      </p:cBhvr>
                                    </p:animEffect>
                                    <p:anim calcmode="lin" valueType="num">
                                      <p:cBhvr>
                                        <p:cTn id="58" dur="250" fill="hold"/>
                                        <p:tgtEl>
                                          <p:spTgt spid="29"/>
                                        </p:tgtEl>
                                        <p:attrNameLst>
                                          <p:attrName>ppt_x</p:attrName>
                                        </p:attrNameLst>
                                      </p:cBhvr>
                                      <p:tavLst>
                                        <p:tav tm="0">
                                          <p:val>
                                            <p:strVal val="#ppt_x"/>
                                          </p:val>
                                        </p:tav>
                                        <p:tav tm="100000">
                                          <p:val>
                                            <p:strVal val="#ppt_x"/>
                                          </p:val>
                                        </p:tav>
                                      </p:tavLst>
                                    </p:anim>
                                    <p:anim calcmode="lin" valueType="num">
                                      <p:cBhvr>
                                        <p:cTn id="59" dur="250" fill="hold"/>
                                        <p:tgtEl>
                                          <p:spTgt spid="29"/>
                                        </p:tgtEl>
                                        <p:attrNameLst>
                                          <p:attrName>ppt_y</p:attrName>
                                        </p:attrNameLst>
                                      </p:cBhvr>
                                      <p:tavLst>
                                        <p:tav tm="0">
                                          <p:val>
                                            <p:strVal val="#ppt_y+.1"/>
                                          </p:val>
                                        </p:tav>
                                        <p:tav tm="100000">
                                          <p:val>
                                            <p:strVal val="#ppt_y"/>
                                          </p:val>
                                        </p:tav>
                                      </p:tavLst>
                                    </p:anim>
                                  </p:childTnLst>
                                </p:cTn>
                              </p:par>
                            </p:childTnLst>
                          </p:cTn>
                        </p:par>
                        <p:par>
                          <p:cTn id="60" fill="hold">
                            <p:stCondLst>
                              <p:cond delay="2850"/>
                            </p:stCondLst>
                            <p:childTnLst>
                              <p:par>
                                <p:cTn id="61" presetID="16" presetClass="entr" presetSubtype="21"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arn(inVertical)">
                                      <p:cBhvr>
                                        <p:cTn id="63" dur="250"/>
                                        <p:tgtEl>
                                          <p:spTgt spid="14"/>
                                        </p:tgtEl>
                                      </p:cBhvr>
                                    </p:animEffect>
                                  </p:childTnLst>
                                </p:cTn>
                              </p:par>
                            </p:childTnLst>
                          </p:cTn>
                        </p:par>
                        <p:par>
                          <p:cTn id="64" fill="hold">
                            <p:stCondLst>
                              <p:cond delay="3100"/>
                            </p:stCondLst>
                            <p:childTnLst>
                              <p:par>
                                <p:cTn id="65" presetID="42"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250"/>
                                        <p:tgtEl>
                                          <p:spTgt spid="32"/>
                                        </p:tgtEl>
                                      </p:cBhvr>
                                    </p:animEffect>
                                    <p:anim calcmode="lin" valueType="num">
                                      <p:cBhvr>
                                        <p:cTn id="68" dur="250" fill="hold"/>
                                        <p:tgtEl>
                                          <p:spTgt spid="32"/>
                                        </p:tgtEl>
                                        <p:attrNameLst>
                                          <p:attrName>ppt_x</p:attrName>
                                        </p:attrNameLst>
                                      </p:cBhvr>
                                      <p:tavLst>
                                        <p:tav tm="0">
                                          <p:val>
                                            <p:strVal val="#ppt_x"/>
                                          </p:val>
                                        </p:tav>
                                        <p:tav tm="100000">
                                          <p:val>
                                            <p:strVal val="#ppt_x"/>
                                          </p:val>
                                        </p:tav>
                                      </p:tavLst>
                                    </p:anim>
                                    <p:anim calcmode="lin" valueType="num">
                                      <p:cBhvr>
                                        <p:cTn id="69" dur="2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164394" y="-1189036"/>
            <a:ext cx="546174" cy="36899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CFB6A1"/>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CFB6A1"/>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4856065" cy="5925839"/>
            <a:chOff x="-1830015" y="-2423371"/>
            <a:chExt cx="4856065"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01</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766489" y="-2088299"/>
              <a:ext cx="3554180"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Angular </a:t>
              </a: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displacement </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980255" y="1094034"/>
            <a:ext cx="4644293" cy="295548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105174" y="1578074"/>
            <a:ext cx="4519374" cy="1631216"/>
          </a:xfrm>
          <a:prstGeom prst="rect">
            <a:avLst/>
          </a:prstGeom>
          <a:noFill/>
        </p:spPr>
        <p:txBody>
          <a:bodyPr wrap="square" rtlCol="0">
            <a:spAutoFit/>
          </a:bodyPr>
          <a:lstStyle/>
          <a:p>
            <a:pPr algn="ctr"/>
            <a:r>
              <a:rPr lang="en-GB" sz="2000" dirty="0"/>
              <a:t>The radian value of the angle displaced by an object on the centre of </a:t>
            </a:r>
            <a:r>
              <a:rPr lang="en-GB" sz="2000" dirty="0" smtClean="0"/>
              <a:t>its </a:t>
            </a:r>
            <a:r>
              <a:rPr lang="en-GB" sz="2000" dirty="0"/>
              <a:t>path in circular motion from the initial position to the final position is called the angular displacement</a:t>
            </a:r>
            <a:endParaRPr lang="en-US" sz="20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051" y="2937887"/>
            <a:ext cx="2248371" cy="2204285"/>
          </a:xfrm>
          <a:prstGeom prst="rect">
            <a:avLst/>
          </a:prstGeom>
        </p:spPr>
      </p:pic>
    </p:spTree>
    <p:extLst>
      <p:ext uri="{BB962C8B-B14F-4D97-AF65-F5344CB8AC3E}">
        <p14:creationId xmlns:p14="http://schemas.microsoft.com/office/powerpoint/2010/main" val="4220876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148209" y="-1172851"/>
            <a:ext cx="586468" cy="3697899"/>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D5EBF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283427" cy="5925839"/>
            <a:chOff x="-1830015" y="-2423371"/>
            <a:chExt cx="5283427"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02</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1424286" y="-2091222"/>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Angular </a:t>
              </a: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velocity </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1387226" y="1178053"/>
            <a:ext cx="3903165" cy="274756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516293" y="1714652"/>
            <a:ext cx="3672419" cy="1631216"/>
          </a:xfrm>
          <a:prstGeom prst="rect">
            <a:avLst/>
          </a:prstGeom>
          <a:noFill/>
        </p:spPr>
        <p:txBody>
          <a:bodyPr wrap="square" rtlCol="0">
            <a:spAutoFit/>
          </a:bodyPr>
          <a:lstStyle/>
          <a:p>
            <a:pPr algn="ctr"/>
            <a:r>
              <a:rPr lang="en-GB" sz="2000" dirty="0"/>
              <a:t>Angular velocity is a </a:t>
            </a:r>
            <a:r>
              <a:rPr lang="en-GB" sz="2000" dirty="0" smtClean="0"/>
              <a:t>pseudo vector </a:t>
            </a:r>
            <a:r>
              <a:rPr lang="en-GB" sz="2000" dirty="0"/>
              <a:t>representation of how fast the angular position or orientation of an object changes with time.</a:t>
            </a:r>
            <a:endParaRPr lang="en-US" sz="20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000" y="3197140"/>
            <a:ext cx="2381250" cy="1800225"/>
          </a:xfrm>
          <a:prstGeom prst="rect">
            <a:avLst/>
          </a:prstGeom>
        </p:spPr>
      </p:pic>
    </p:spTree>
    <p:extLst>
      <p:ext uri="{BB962C8B-B14F-4D97-AF65-F5344CB8AC3E}">
        <p14:creationId xmlns:p14="http://schemas.microsoft.com/office/powerpoint/2010/main" val="173808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229479" y="-1254120"/>
            <a:ext cx="586468" cy="3860438"/>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3">
              <a:lumMod val="60000"/>
              <a:lumOff val="40000"/>
            </a:schemeClr>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3">
              <a:lumMod val="60000"/>
              <a:lumOff val="40000"/>
            </a:scheme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289211" cy="5925839"/>
            <a:chOff x="-1830015" y="-2423371"/>
            <a:chExt cx="5289211"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03</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1418502" y="-2082859"/>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Angular </a:t>
              </a: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acceleration </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1387225" y="1178053"/>
            <a:ext cx="3803627" cy="267749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492121" y="1705650"/>
            <a:ext cx="3672419" cy="1323439"/>
          </a:xfrm>
          <a:prstGeom prst="rect">
            <a:avLst/>
          </a:prstGeom>
          <a:noFill/>
        </p:spPr>
        <p:txBody>
          <a:bodyPr wrap="square" rtlCol="0">
            <a:spAutoFit/>
          </a:bodyPr>
          <a:lstStyle/>
          <a:p>
            <a:pPr algn="ctr"/>
            <a:r>
              <a:rPr lang="en-GB" sz="2000" dirty="0"/>
              <a:t>Angular acceleration refers to the </a:t>
            </a:r>
            <a:r>
              <a:rPr lang="en-GB" sz="2000" dirty="0" smtClean="0"/>
              <a:t>rate </a:t>
            </a:r>
            <a:r>
              <a:rPr lang="en-GB" sz="2000" dirty="0"/>
              <a:t>of change of angular velocity. There are two types of angular velocity</a:t>
            </a:r>
            <a:r>
              <a:rPr lang="en-GB" sz="2000" dirty="0" smtClean="0"/>
              <a:t>.</a:t>
            </a:r>
            <a:endParaRPr lang="en-US" sz="20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1" y="3302509"/>
            <a:ext cx="2438400" cy="1840992"/>
          </a:xfrm>
          <a:prstGeom prst="rect">
            <a:avLst/>
          </a:prstGeom>
        </p:spPr>
      </p:pic>
    </p:spTree>
    <p:extLst>
      <p:ext uri="{BB962C8B-B14F-4D97-AF65-F5344CB8AC3E}">
        <p14:creationId xmlns:p14="http://schemas.microsoft.com/office/powerpoint/2010/main" val="247445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049536" y="-1074177"/>
            <a:ext cx="546174" cy="3460258"/>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CFB6A1"/>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CFB6A1"/>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240827" cy="5925839"/>
            <a:chOff x="-1830015" y="-2423371"/>
            <a:chExt cx="5240827"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04</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1466886" y="-2080546"/>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Torque</a:t>
              </a:r>
              <a:endParaRPr lang="en-GB" sz="28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782899" y="1094033"/>
            <a:ext cx="5054793" cy="3378329"/>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119600" y="1455256"/>
            <a:ext cx="4558485" cy="2862322"/>
          </a:xfrm>
          <a:prstGeom prst="rect">
            <a:avLst/>
          </a:prstGeom>
          <a:noFill/>
        </p:spPr>
        <p:txBody>
          <a:bodyPr wrap="square" rtlCol="0">
            <a:spAutoFit/>
          </a:bodyPr>
          <a:lstStyle/>
          <a:p>
            <a:pPr algn="ctr"/>
            <a:r>
              <a:rPr lang="en-GB" sz="2000" dirty="0"/>
              <a:t>Torque is called the moment of force and is a measure of the turning effect of the force about a given axis. </a:t>
            </a:r>
          </a:p>
          <a:p>
            <a:pPr algn="ctr"/>
            <a:r>
              <a:rPr lang="en-GB" sz="2000" dirty="0"/>
              <a:t>The rate of change of angular momentum of an object in rotational motion is proportional to the external unbalanced torque. The direction of the torque also lies in the direction of the angular momentum.</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45268">
            <a:off x="6072736" y="3018544"/>
            <a:ext cx="2855568" cy="2186890"/>
          </a:xfrm>
          <a:prstGeom prst="rect">
            <a:avLst/>
          </a:prstGeom>
        </p:spPr>
      </p:pic>
    </p:spTree>
    <p:extLst>
      <p:ext uri="{BB962C8B-B14F-4D97-AF65-F5344CB8AC3E}">
        <p14:creationId xmlns:p14="http://schemas.microsoft.com/office/powerpoint/2010/main" val="10194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237262" y="-1261904"/>
            <a:ext cx="512274" cy="3801811"/>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D5EBF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302368" cy="5925839"/>
            <a:chOff x="-1830015" y="-2423371"/>
            <a:chExt cx="5302368"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05</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1405345" y="-2089437"/>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Moment </a:t>
              </a: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of Inertia</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1387226" y="1178053"/>
            <a:ext cx="3903165" cy="274756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516293" y="1714652"/>
            <a:ext cx="3672419" cy="1631216"/>
          </a:xfrm>
          <a:prstGeom prst="rect">
            <a:avLst/>
          </a:prstGeom>
          <a:noFill/>
        </p:spPr>
        <p:txBody>
          <a:bodyPr wrap="square" rtlCol="0">
            <a:spAutoFit/>
          </a:bodyPr>
          <a:lstStyle/>
          <a:p>
            <a:pPr algn="ctr"/>
            <a:r>
              <a:rPr lang="en-GB" sz="2000" dirty="0"/>
              <a:t>Unlike </a:t>
            </a:r>
            <a:r>
              <a:rPr lang="en-GB" sz="2000" dirty="0" smtClean="0"/>
              <a:t>the </a:t>
            </a:r>
            <a:r>
              <a:rPr lang="en-GB" sz="2000" dirty="0"/>
              <a:t>case of linear movement's inertia, inertia of rotational motion depends both upon the mass of the object and the distribution of mass.</a:t>
            </a:r>
            <a:endParaRPr lang="en-US" sz="20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3019425"/>
            <a:ext cx="2857500" cy="2124075"/>
          </a:xfrm>
          <a:prstGeom prst="rect">
            <a:avLst/>
          </a:prstGeom>
        </p:spPr>
      </p:pic>
    </p:spTree>
    <p:extLst>
      <p:ext uri="{BB962C8B-B14F-4D97-AF65-F5344CB8AC3E}">
        <p14:creationId xmlns:p14="http://schemas.microsoft.com/office/powerpoint/2010/main" val="8865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229479" y="-1254120"/>
            <a:ext cx="586468" cy="3860438"/>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chemeClr val="accent3">
              <a:lumMod val="60000"/>
              <a:lumOff val="40000"/>
            </a:schemeClr>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3">
              <a:lumMod val="60000"/>
              <a:lumOff val="40000"/>
            </a:scheme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289211" cy="5925839"/>
            <a:chOff x="-1830015" y="-2423371"/>
            <a:chExt cx="5289211"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06</a:t>
              </a:r>
              <a:endParaRPr lang="en"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1418502" y="-2102079"/>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smtClean="0">
                  <a:solidFill>
                    <a:schemeClr val="dk1"/>
                  </a:solidFill>
                  <a:latin typeface="Times New Roman" panose="02020603050405020304" pitchFamily="18" charset="0"/>
                  <a:ea typeface="Kulim Park"/>
                  <a:cs typeface="Times New Roman" panose="02020603050405020304" pitchFamily="18" charset="0"/>
                  <a:sym typeface="Kulim Park"/>
                </a:rPr>
                <a:t>Angular </a:t>
              </a: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Momentum</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7;p35"/>
          <p:cNvSpPr/>
          <p:nvPr/>
        </p:nvSpPr>
        <p:spPr>
          <a:xfrm>
            <a:off x="1387225" y="1178053"/>
            <a:ext cx="3803627" cy="267749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p:cNvSpPr txBox="1"/>
          <p:nvPr/>
        </p:nvSpPr>
        <p:spPr>
          <a:xfrm>
            <a:off x="1518433" y="1710241"/>
            <a:ext cx="3672419" cy="1323439"/>
          </a:xfrm>
          <a:prstGeom prst="rect">
            <a:avLst/>
          </a:prstGeom>
          <a:noFill/>
        </p:spPr>
        <p:txBody>
          <a:bodyPr wrap="square" rtlCol="0">
            <a:spAutoFit/>
          </a:bodyPr>
          <a:lstStyle/>
          <a:p>
            <a:pPr algn="ctr"/>
            <a:r>
              <a:rPr lang="en-GB" sz="2000" dirty="0"/>
              <a:t>Angular momentum is the product of the moment of inertia and the angular velocity of the object.</a:t>
            </a:r>
            <a:endParaRPr lang="en-US" sz="20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076" y="3510862"/>
            <a:ext cx="3001117" cy="1510366"/>
          </a:xfrm>
          <a:prstGeom prst="rect">
            <a:avLst/>
          </a:prstGeom>
        </p:spPr>
      </p:pic>
    </p:spTree>
    <p:extLst>
      <p:ext uri="{BB962C8B-B14F-4D97-AF65-F5344CB8AC3E}">
        <p14:creationId xmlns:p14="http://schemas.microsoft.com/office/powerpoint/2010/main" val="337722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350"/>
                                        <p:tgtEl>
                                          <p:spTgt spid="17"/>
                                        </p:tgtEl>
                                      </p:cBhvr>
                                    </p:animEffect>
                                  </p:childTnLst>
                                </p:cTn>
                              </p:par>
                            </p:childTnLst>
                          </p:cTn>
                        </p:par>
                        <p:par>
                          <p:cTn id="20" fill="hold">
                            <p:stCondLst>
                              <p:cond delay="1250"/>
                            </p:stCondLst>
                            <p:childTnLst>
                              <p:par>
                                <p:cTn id="21" presetID="16" presetClass="entr" presetSubtype="2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350"/>
                                        <p:tgtEl>
                                          <p:spTgt spid="18"/>
                                        </p:tgtEl>
                                      </p:cBhvr>
                                    </p:animEffect>
                                  </p:childTnLst>
                                </p:cTn>
                              </p:par>
                            </p:childTnLst>
                          </p:cTn>
                        </p:par>
                        <p:par>
                          <p:cTn id="24" fill="hold">
                            <p:stCondLst>
                              <p:cond delay="1600"/>
                            </p:stCondLst>
                            <p:childTnLst>
                              <p:par>
                                <p:cTn id="25" presetID="14" presetClass="entr" presetSubtype="1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5" name="Google Shape;375;p36"/>
          <p:cNvSpPr/>
          <p:nvPr/>
        </p:nvSpPr>
        <p:spPr>
          <a:xfrm>
            <a:off x="2664930" y="2679346"/>
            <a:ext cx="116100" cy="116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78" name="Google Shape;378;p36"/>
          <p:cNvSpPr/>
          <p:nvPr/>
        </p:nvSpPr>
        <p:spPr>
          <a:xfrm>
            <a:off x="6362930" y="2679321"/>
            <a:ext cx="116100" cy="116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96" name="Google Shape;396;p36"/>
          <p:cNvSpPr/>
          <p:nvPr/>
        </p:nvSpPr>
        <p:spPr>
          <a:xfrm>
            <a:off x="4329576" y="1734800"/>
            <a:ext cx="326308" cy="325756"/>
          </a:xfrm>
          <a:custGeom>
            <a:avLst/>
            <a:gdLst/>
            <a:ahLst/>
            <a:cxnLst/>
            <a:rect l="l" t="t" r="r" b="b"/>
            <a:pathLst>
              <a:path w="10635" h="10617" extrusionOk="0">
                <a:moveTo>
                  <a:pt x="7584" y="625"/>
                </a:moveTo>
                <a:cubicBezTo>
                  <a:pt x="7940" y="1696"/>
                  <a:pt x="7940" y="1713"/>
                  <a:pt x="8012" y="1874"/>
                </a:cubicBezTo>
                <a:lnTo>
                  <a:pt x="2623" y="1874"/>
                </a:lnTo>
                <a:cubicBezTo>
                  <a:pt x="2695" y="1713"/>
                  <a:pt x="2695" y="1696"/>
                  <a:pt x="3052" y="625"/>
                </a:cubicBezTo>
                <a:close/>
                <a:moveTo>
                  <a:pt x="3765" y="2498"/>
                </a:moveTo>
                <a:lnTo>
                  <a:pt x="3765" y="3141"/>
                </a:lnTo>
                <a:lnTo>
                  <a:pt x="3141" y="3141"/>
                </a:lnTo>
                <a:lnTo>
                  <a:pt x="3141" y="2498"/>
                </a:lnTo>
                <a:close/>
                <a:moveTo>
                  <a:pt x="5014" y="2498"/>
                </a:moveTo>
                <a:lnTo>
                  <a:pt x="5014" y="3141"/>
                </a:lnTo>
                <a:lnTo>
                  <a:pt x="4390" y="3141"/>
                </a:lnTo>
                <a:lnTo>
                  <a:pt x="4390" y="2498"/>
                </a:lnTo>
                <a:close/>
                <a:moveTo>
                  <a:pt x="6245" y="2498"/>
                </a:moveTo>
                <a:lnTo>
                  <a:pt x="6245" y="3141"/>
                </a:lnTo>
                <a:lnTo>
                  <a:pt x="5621" y="3141"/>
                </a:lnTo>
                <a:lnTo>
                  <a:pt x="5621" y="2498"/>
                </a:lnTo>
                <a:close/>
                <a:moveTo>
                  <a:pt x="7494" y="2498"/>
                </a:moveTo>
                <a:lnTo>
                  <a:pt x="7494" y="3141"/>
                </a:lnTo>
                <a:lnTo>
                  <a:pt x="6870" y="3141"/>
                </a:lnTo>
                <a:lnTo>
                  <a:pt x="6870" y="2498"/>
                </a:lnTo>
                <a:close/>
                <a:moveTo>
                  <a:pt x="8208" y="3765"/>
                </a:moveTo>
                <a:cubicBezTo>
                  <a:pt x="8565" y="4818"/>
                  <a:pt x="8547" y="4854"/>
                  <a:pt x="8636" y="4996"/>
                </a:cubicBezTo>
                <a:lnTo>
                  <a:pt x="1999" y="4996"/>
                </a:lnTo>
                <a:cubicBezTo>
                  <a:pt x="2088" y="4854"/>
                  <a:pt x="2070" y="4818"/>
                  <a:pt x="2427" y="3765"/>
                </a:cubicBezTo>
                <a:close/>
                <a:moveTo>
                  <a:pt x="3141" y="5621"/>
                </a:moveTo>
                <a:lnTo>
                  <a:pt x="3141" y="6888"/>
                </a:lnTo>
                <a:lnTo>
                  <a:pt x="2516" y="6888"/>
                </a:lnTo>
                <a:lnTo>
                  <a:pt x="2516" y="5621"/>
                </a:lnTo>
                <a:close/>
                <a:moveTo>
                  <a:pt x="4390" y="5621"/>
                </a:moveTo>
                <a:lnTo>
                  <a:pt x="4390" y="6888"/>
                </a:lnTo>
                <a:lnTo>
                  <a:pt x="3765" y="6888"/>
                </a:lnTo>
                <a:lnTo>
                  <a:pt x="3765" y="5621"/>
                </a:lnTo>
                <a:close/>
                <a:moveTo>
                  <a:pt x="5621" y="5621"/>
                </a:moveTo>
                <a:lnTo>
                  <a:pt x="5621" y="6888"/>
                </a:lnTo>
                <a:lnTo>
                  <a:pt x="5014" y="6888"/>
                </a:lnTo>
                <a:lnTo>
                  <a:pt x="5014" y="5621"/>
                </a:lnTo>
                <a:close/>
                <a:moveTo>
                  <a:pt x="6870" y="5621"/>
                </a:moveTo>
                <a:lnTo>
                  <a:pt x="6870" y="6888"/>
                </a:lnTo>
                <a:lnTo>
                  <a:pt x="6245" y="6888"/>
                </a:lnTo>
                <a:lnTo>
                  <a:pt x="6245" y="5621"/>
                </a:lnTo>
                <a:close/>
                <a:moveTo>
                  <a:pt x="8119" y="5621"/>
                </a:moveTo>
                <a:lnTo>
                  <a:pt x="8119" y="6888"/>
                </a:lnTo>
                <a:lnTo>
                  <a:pt x="7494" y="6888"/>
                </a:lnTo>
                <a:lnTo>
                  <a:pt x="7494" y="5621"/>
                </a:lnTo>
                <a:close/>
                <a:moveTo>
                  <a:pt x="5326" y="8759"/>
                </a:moveTo>
                <a:cubicBezTo>
                  <a:pt x="5833" y="8759"/>
                  <a:pt x="6245" y="9175"/>
                  <a:pt x="6245" y="9689"/>
                </a:cubicBezTo>
                <a:lnTo>
                  <a:pt x="6245" y="9992"/>
                </a:lnTo>
                <a:lnTo>
                  <a:pt x="4390" y="9992"/>
                </a:lnTo>
                <a:lnTo>
                  <a:pt x="4390" y="9707"/>
                </a:lnTo>
                <a:cubicBezTo>
                  <a:pt x="4390" y="9225"/>
                  <a:pt x="4782" y="8779"/>
                  <a:pt x="5264" y="8761"/>
                </a:cubicBezTo>
                <a:cubicBezTo>
                  <a:pt x="5285" y="8760"/>
                  <a:pt x="5306" y="8759"/>
                  <a:pt x="5326" y="8759"/>
                </a:cubicBezTo>
                <a:close/>
                <a:moveTo>
                  <a:pt x="8850" y="7512"/>
                </a:moveTo>
                <a:lnTo>
                  <a:pt x="9725" y="9992"/>
                </a:lnTo>
                <a:lnTo>
                  <a:pt x="6870" y="9992"/>
                </a:lnTo>
                <a:lnTo>
                  <a:pt x="6870" y="9707"/>
                </a:lnTo>
                <a:cubicBezTo>
                  <a:pt x="6870" y="8868"/>
                  <a:pt x="6210" y="8172"/>
                  <a:pt x="5371" y="8137"/>
                </a:cubicBezTo>
                <a:cubicBezTo>
                  <a:pt x="5350" y="8136"/>
                  <a:pt x="5329" y="8135"/>
                  <a:pt x="5308" y="8135"/>
                </a:cubicBezTo>
                <a:cubicBezTo>
                  <a:pt x="4462" y="8135"/>
                  <a:pt x="3765" y="8836"/>
                  <a:pt x="3765" y="9689"/>
                </a:cubicBezTo>
                <a:lnTo>
                  <a:pt x="3765" y="9992"/>
                </a:lnTo>
                <a:lnTo>
                  <a:pt x="910" y="9992"/>
                </a:lnTo>
                <a:lnTo>
                  <a:pt x="1767" y="7512"/>
                </a:lnTo>
                <a:close/>
                <a:moveTo>
                  <a:pt x="2605" y="1"/>
                </a:moveTo>
                <a:lnTo>
                  <a:pt x="2106" y="1499"/>
                </a:lnTo>
                <a:cubicBezTo>
                  <a:pt x="2034" y="1713"/>
                  <a:pt x="1820" y="1874"/>
                  <a:pt x="1588" y="1874"/>
                </a:cubicBezTo>
                <a:cubicBezTo>
                  <a:pt x="1410" y="1874"/>
                  <a:pt x="1267" y="1731"/>
                  <a:pt x="1267" y="1553"/>
                </a:cubicBezTo>
                <a:lnTo>
                  <a:pt x="1267" y="1249"/>
                </a:lnTo>
                <a:lnTo>
                  <a:pt x="661" y="1249"/>
                </a:lnTo>
                <a:lnTo>
                  <a:pt x="661" y="1553"/>
                </a:lnTo>
                <a:cubicBezTo>
                  <a:pt x="661" y="2070"/>
                  <a:pt x="1071" y="2498"/>
                  <a:pt x="1588" y="2498"/>
                </a:cubicBezTo>
                <a:lnTo>
                  <a:pt x="2516" y="2498"/>
                </a:lnTo>
                <a:lnTo>
                  <a:pt x="2516" y="3141"/>
                </a:lnTo>
                <a:lnTo>
                  <a:pt x="1981" y="3141"/>
                </a:lnTo>
                <a:lnTo>
                  <a:pt x="1481" y="4622"/>
                </a:lnTo>
                <a:cubicBezTo>
                  <a:pt x="1414" y="4842"/>
                  <a:pt x="1201" y="4998"/>
                  <a:pt x="966" y="4998"/>
                </a:cubicBezTo>
                <a:cubicBezTo>
                  <a:pt x="954" y="4998"/>
                  <a:pt x="941" y="4997"/>
                  <a:pt x="928" y="4996"/>
                </a:cubicBezTo>
                <a:cubicBezTo>
                  <a:pt x="768" y="4996"/>
                  <a:pt x="625" y="4854"/>
                  <a:pt x="625" y="4693"/>
                </a:cubicBezTo>
                <a:lnTo>
                  <a:pt x="625" y="4372"/>
                </a:lnTo>
                <a:lnTo>
                  <a:pt x="0" y="4372"/>
                </a:lnTo>
                <a:lnTo>
                  <a:pt x="0" y="4693"/>
                </a:lnTo>
                <a:cubicBezTo>
                  <a:pt x="0" y="5211"/>
                  <a:pt x="429" y="5621"/>
                  <a:pt x="946" y="5621"/>
                </a:cubicBezTo>
                <a:lnTo>
                  <a:pt x="1892" y="5621"/>
                </a:lnTo>
                <a:lnTo>
                  <a:pt x="1892" y="6888"/>
                </a:lnTo>
                <a:lnTo>
                  <a:pt x="1339" y="6888"/>
                </a:lnTo>
                <a:lnTo>
                  <a:pt x="18" y="10617"/>
                </a:lnTo>
                <a:lnTo>
                  <a:pt x="10599" y="10617"/>
                </a:lnTo>
                <a:lnTo>
                  <a:pt x="9296" y="6888"/>
                </a:lnTo>
                <a:lnTo>
                  <a:pt x="8743" y="6888"/>
                </a:lnTo>
                <a:lnTo>
                  <a:pt x="8743" y="5621"/>
                </a:lnTo>
                <a:lnTo>
                  <a:pt x="9689" y="5621"/>
                </a:lnTo>
                <a:cubicBezTo>
                  <a:pt x="10206" y="5621"/>
                  <a:pt x="10635" y="5211"/>
                  <a:pt x="10635" y="4693"/>
                </a:cubicBezTo>
                <a:lnTo>
                  <a:pt x="10635" y="4372"/>
                </a:lnTo>
                <a:lnTo>
                  <a:pt x="10010" y="4372"/>
                </a:lnTo>
                <a:lnTo>
                  <a:pt x="10010" y="4693"/>
                </a:lnTo>
                <a:cubicBezTo>
                  <a:pt x="10010" y="4854"/>
                  <a:pt x="9867" y="4996"/>
                  <a:pt x="9707" y="4996"/>
                </a:cubicBezTo>
                <a:cubicBezTo>
                  <a:pt x="9694" y="4997"/>
                  <a:pt x="9682" y="4998"/>
                  <a:pt x="9669" y="4998"/>
                </a:cubicBezTo>
                <a:cubicBezTo>
                  <a:pt x="9434" y="4998"/>
                  <a:pt x="9221" y="4842"/>
                  <a:pt x="9154" y="4622"/>
                </a:cubicBezTo>
                <a:lnTo>
                  <a:pt x="8654" y="3141"/>
                </a:lnTo>
                <a:lnTo>
                  <a:pt x="8119" y="3141"/>
                </a:lnTo>
                <a:lnTo>
                  <a:pt x="8119" y="2498"/>
                </a:lnTo>
                <a:lnTo>
                  <a:pt x="9047" y="2498"/>
                </a:lnTo>
                <a:cubicBezTo>
                  <a:pt x="9564" y="2498"/>
                  <a:pt x="9974" y="2070"/>
                  <a:pt x="9974" y="1553"/>
                </a:cubicBezTo>
                <a:lnTo>
                  <a:pt x="9974" y="1249"/>
                </a:lnTo>
                <a:lnTo>
                  <a:pt x="9368" y="1249"/>
                </a:lnTo>
                <a:lnTo>
                  <a:pt x="9368" y="1553"/>
                </a:lnTo>
                <a:cubicBezTo>
                  <a:pt x="9368" y="1731"/>
                  <a:pt x="9225" y="1874"/>
                  <a:pt x="9047" y="1874"/>
                </a:cubicBezTo>
                <a:cubicBezTo>
                  <a:pt x="8815" y="1874"/>
                  <a:pt x="8601" y="1713"/>
                  <a:pt x="8529" y="1499"/>
                </a:cubicBezTo>
                <a:lnTo>
                  <a:pt x="80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p35"/>
          <p:cNvSpPr txBox="1">
            <a:spLocks/>
          </p:cNvSpPr>
          <p:nvPr/>
        </p:nvSpPr>
        <p:spPr>
          <a:xfrm flipH="1">
            <a:off x="803884" y="97979"/>
            <a:ext cx="7704000" cy="65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22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GB" sz="3200" b="1" u="sng" dirty="0">
                <a:solidFill>
                  <a:schemeClr val="tx1"/>
                </a:solidFill>
                <a:latin typeface="Times New Roman" panose="02020603050405020304" pitchFamily="18" charset="0"/>
                <a:cs typeface="Times New Roman" panose="02020603050405020304" pitchFamily="18" charset="0"/>
              </a:rPr>
              <a:t>Uses of Rotational Motion in real life</a:t>
            </a:r>
            <a:endParaRPr lang="en-US" sz="3200" b="1" u="sng"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112901" y="872718"/>
            <a:ext cx="3442079" cy="615471"/>
          </a:xfrm>
          <a:prstGeom prst="rect">
            <a:avLst/>
          </a:prstGeom>
        </p:spPr>
      </p:pic>
      <p:pic>
        <p:nvPicPr>
          <p:cNvPr id="10" name="Picture 9"/>
          <p:cNvPicPr>
            <a:picLocks noChangeAspect="1"/>
          </p:cNvPicPr>
          <p:nvPr/>
        </p:nvPicPr>
        <p:blipFill>
          <a:blip r:embed="rId3"/>
          <a:stretch>
            <a:fillRect/>
          </a:stretch>
        </p:blipFill>
        <p:spPr>
          <a:xfrm>
            <a:off x="2125729" y="1445796"/>
            <a:ext cx="3429251" cy="613177"/>
          </a:xfrm>
          <a:prstGeom prst="rect">
            <a:avLst/>
          </a:prstGeom>
        </p:spPr>
      </p:pic>
      <p:pic>
        <p:nvPicPr>
          <p:cNvPr id="11" name="Picture 10"/>
          <p:cNvPicPr>
            <a:picLocks noChangeAspect="1"/>
          </p:cNvPicPr>
          <p:nvPr/>
        </p:nvPicPr>
        <p:blipFill>
          <a:blip r:embed="rId3"/>
          <a:stretch>
            <a:fillRect/>
          </a:stretch>
        </p:blipFill>
        <p:spPr>
          <a:xfrm>
            <a:off x="2125728" y="2026874"/>
            <a:ext cx="3429251" cy="613178"/>
          </a:xfrm>
          <a:prstGeom prst="rect">
            <a:avLst/>
          </a:prstGeom>
        </p:spPr>
      </p:pic>
      <p:pic>
        <p:nvPicPr>
          <p:cNvPr id="12" name="Picture 11"/>
          <p:cNvPicPr>
            <a:picLocks noChangeAspect="1"/>
          </p:cNvPicPr>
          <p:nvPr/>
        </p:nvPicPr>
        <p:blipFill>
          <a:blip r:embed="rId3"/>
          <a:stretch>
            <a:fillRect/>
          </a:stretch>
        </p:blipFill>
        <p:spPr>
          <a:xfrm>
            <a:off x="2112901" y="2609535"/>
            <a:ext cx="3429251" cy="613177"/>
          </a:xfrm>
          <a:prstGeom prst="rect">
            <a:avLst/>
          </a:prstGeom>
        </p:spPr>
      </p:pic>
      <p:pic>
        <p:nvPicPr>
          <p:cNvPr id="13" name="Picture 12"/>
          <p:cNvPicPr>
            <a:picLocks noChangeAspect="1"/>
          </p:cNvPicPr>
          <p:nvPr/>
        </p:nvPicPr>
        <p:blipFill>
          <a:blip r:embed="rId3"/>
          <a:stretch>
            <a:fillRect/>
          </a:stretch>
        </p:blipFill>
        <p:spPr>
          <a:xfrm>
            <a:off x="2125728" y="3222712"/>
            <a:ext cx="3429251" cy="613177"/>
          </a:xfrm>
          <a:prstGeom prst="rect">
            <a:avLst/>
          </a:prstGeom>
        </p:spPr>
      </p:pic>
      <p:pic>
        <p:nvPicPr>
          <p:cNvPr id="14" name="Picture 13"/>
          <p:cNvPicPr>
            <a:picLocks noChangeAspect="1"/>
          </p:cNvPicPr>
          <p:nvPr/>
        </p:nvPicPr>
        <p:blipFill>
          <a:blip r:embed="rId3"/>
          <a:stretch>
            <a:fillRect/>
          </a:stretch>
        </p:blipFill>
        <p:spPr>
          <a:xfrm>
            <a:off x="2112901" y="3805372"/>
            <a:ext cx="3478177" cy="621926"/>
          </a:xfrm>
          <a:prstGeom prst="rect">
            <a:avLst/>
          </a:prstGeom>
        </p:spPr>
      </p:pic>
      <p:grpSp>
        <p:nvGrpSpPr>
          <p:cNvPr id="3" name="Group 2"/>
          <p:cNvGrpSpPr/>
          <p:nvPr/>
        </p:nvGrpSpPr>
        <p:grpSpPr>
          <a:xfrm>
            <a:off x="1825590" y="546209"/>
            <a:ext cx="4065255" cy="1188591"/>
            <a:chOff x="1825590" y="546209"/>
            <a:chExt cx="4065255" cy="1188591"/>
          </a:xfrm>
        </p:grpSpPr>
        <p:sp>
          <p:nvSpPr>
            <p:cNvPr id="16"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01</a:t>
              </a:r>
              <a:endParaRPr lang="en" sz="2400" b="1" dirty="0">
                <a:solidFill>
                  <a:schemeClr val="accent2">
                    <a:lumMod val="10000"/>
                  </a:schemeClr>
                </a:solidFill>
                <a:latin typeface="+mj-lt"/>
                <a:ea typeface="Kulim Park"/>
                <a:cs typeface="Kulim Park"/>
                <a:sym typeface="Kulim Park"/>
              </a:endParaRPr>
            </a:p>
          </p:txBody>
        </p:sp>
        <p:sp>
          <p:nvSpPr>
            <p:cNvPr id="17"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Fans</a:t>
              </a:r>
            </a:p>
          </p:txBody>
        </p:sp>
      </p:grpSp>
      <p:grpSp>
        <p:nvGrpSpPr>
          <p:cNvPr id="19" name="Group 18"/>
          <p:cNvGrpSpPr/>
          <p:nvPr/>
        </p:nvGrpSpPr>
        <p:grpSpPr>
          <a:xfrm>
            <a:off x="1853236" y="1128869"/>
            <a:ext cx="4065255" cy="1188591"/>
            <a:chOff x="1825590" y="546209"/>
            <a:chExt cx="4065255" cy="1188591"/>
          </a:xfrm>
        </p:grpSpPr>
        <p:sp>
          <p:nvSpPr>
            <p:cNvPr id="20"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02</a:t>
              </a:r>
              <a:endParaRPr lang="en" sz="2400" b="1" dirty="0">
                <a:solidFill>
                  <a:schemeClr val="accent2">
                    <a:lumMod val="10000"/>
                  </a:schemeClr>
                </a:solidFill>
                <a:latin typeface="+mj-lt"/>
                <a:ea typeface="Kulim Park"/>
                <a:cs typeface="Kulim Park"/>
                <a:sym typeface="Kulim Park"/>
              </a:endParaRPr>
            </a:p>
          </p:txBody>
        </p:sp>
        <p:sp>
          <p:nvSpPr>
            <p:cNvPr id="21"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Toys such as tops</a:t>
              </a:r>
            </a:p>
          </p:txBody>
        </p:sp>
      </p:grpSp>
      <p:grpSp>
        <p:nvGrpSpPr>
          <p:cNvPr id="22" name="Group 21"/>
          <p:cNvGrpSpPr/>
          <p:nvPr/>
        </p:nvGrpSpPr>
        <p:grpSpPr>
          <a:xfrm>
            <a:off x="1835187" y="1722374"/>
            <a:ext cx="4065255" cy="1188591"/>
            <a:chOff x="1825590" y="546209"/>
            <a:chExt cx="4065255" cy="1188591"/>
          </a:xfrm>
        </p:grpSpPr>
        <p:sp>
          <p:nvSpPr>
            <p:cNvPr id="23"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03</a:t>
              </a:r>
              <a:endParaRPr lang="en" sz="2400" b="1" dirty="0">
                <a:solidFill>
                  <a:schemeClr val="accent2">
                    <a:lumMod val="10000"/>
                  </a:schemeClr>
                </a:solidFill>
                <a:latin typeface="+mj-lt"/>
                <a:ea typeface="Kulim Park"/>
                <a:cs typeface="Kulim Park"/>
                <a:sym typeface="Kulim Park"/>
              </a:endParaRPr>
            </a:p>
          </p:txBody>
        </p:sp>
        <p:sp>
          <p:nvSpPr>
            <p:cNvPr id="24"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Wheels on vehicles</a:t>
              </a:r>
            </a:p>
          </p:txBody>
        </p:sp>
      </p:grpSp>
      <p:grpSp>
        <p:nvGrpSpPr>
          <p:cNvPr id="25" name="Group 24"/>
          <p:cNvGrpSpPr/>
          <p:nvPr/>
        </p:nvGrpSpPr>
        <p:grpSpPr>
          <a:xfrm>
            <a:off x="1835187" y="2297613"/>
            <a:ext cx="4065255" cy="1188591"/>
            <a:chOff x="1825590" y="533509"/>
            <a:chExt cx="4065255" cy="1188591"/>
          </a:xfrm>
        </p:grpSpPr>
        <p:sp>
          <p:nvSpPr>
            <p:cNvPr id="26" name="Google Shape;346;p35"/>
            <p:cNvSpPr/>
            <p:nvPr/>
          </p:nvSpPr>
          <p:spPr>
            <a:xfrm>
              <a:off x="1825590" y="5335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04</a:t>
              </a:r>
              <a:endParaRPr lang="en" sz="2400" b="1" dirty="0">
                <a:solidFill>
                  <a:schemeClr val="accent2">
                    <a:lumMod val="10000"/>
                  </a:schemeClr>
                </a:solidFill>
                <a:latin typeface="+mj-lt"/>
                <a:ea typeface="Kulim Park"/>
                <a:cs typeface="Kulim Park"/>
                <a:sym typeface="Kulim Park"/>
              </a:endParaRPr>
            </a:p>
          </p:txBody>
        </p:sp>
        <p:sp>
          <p:nvSpPr>
            <p:cNvPr id="27"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Clock Ticking</a:t>
              </a:r>
            </a:p>
          </p:txBody>
        </p:sp>
      </p:grpSp>
      <p:grpSp>
        <p:nvGrpSpPr>
          <p:cNvPr id="29" name="Group 28"/>
          <p:cNvGrpSpPr/>
          <p:nvPr/>
        </p:nvGrpSpPr>
        <p:grpSpPr>
          <a:xfrm>
            <a:off x="1853236" y="2905601"/>
            <a:ext cx="4065255" cy="1188591"/>
            <a:chOff x="1825590" y="546209"/>
            <a:chExt cx="4065255" cy="1188591"/>
          </a:xfrm>
        </p:grpSpPr>
        <p:sp>
          <p:nvSpPr>
            <p:cNvPr id="30"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05</a:t>
              </a:r>
              <a:endParaRPr lang="en" sz="2400" b="1" dirty="0">
                <a:solidFill>
                  <a:schemeClr val="accent2">
                    <a:lumMod val="10000"/>
                  </a:schemeClr>
                </a:solidFill>
                <a:latin typeface="+mj-lt"/>
                <a:ea typeface="Kulim Park"/>
                <a:cs typeface="Kulim Park"/>
                <a:sym typeface="Kulim Park"/>
              </a:endParaRPr>
            </a:p>
          </p:txBody>
        </p:sp>
        <p:sp>
          <p:nvSpPr>
            <p:cNvPr id="31"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latin typeface="Times New Roman" panose="02020603050405020304" pitchFamily="18" charset="0"/>
                  <a:cs typeface="Times New Roman" panose="02020603050405020304" pitchFamily="18" charset="0"/>
                </a:rPr>
                <a:t>Kitchen Blenders</a:t>
              </a:r>
            </a:p>
          </p:txBody>
        </p:sp>
      </p:grpSp>
      <p:grpSp>
        <p:nvGrpSpPr>
          <p:cNvPr id="32" name="Group 31"/>
          <p:cNvGrpSpPr/>
          <p:nvPr/>
        </p:nvGrpSpPr>
        <p:grpSpPr>
          <a:xfrm>
            <a:off x="1853236" y="3488412"/>
            <a:ext cx="4065255" cy="1188591"/>
            <a:chOff x="1825590" y="546209"/>
            <a:chExt cx="4065255" cy="1188591"/>
          </a:xfrm>
        </p:grpSpPr>
        <p:sp>
          <p:nvSpPr>
            <p:cNvPr id="33" name="Google Shape;346;p35"/>
            <p:cNvSpPr/>
            <p:nvPr/>
          </p:nvSpPr>
          <p:spPr>
            <a:xfrm>
              <a:off x="1825590" y="546209"/>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smtClean="0">
                  <a:solidFill>
                    <a:schemeClr val="accent2">
                      <a:lumMod val="10000"/>
                    </a:schemeClr>
                  </a:solidFill>
                  <a:latin typeface="+mj-lt"/>
                  <a:ea typeface="Kulim Park"/>
                  <a:cs typeface="Kulim Park"/>
                  <a:sym typeface="Kulim Park"/>
                </a:rPr>
                <a:t>06</a:t>
              </a:r>
              <a:endParaRPr lang="en" sz="2400" b="1" dirty="0">
                <a:solidFill>
                  <a:schemeClr val="accent2">
                    <a:lumMod val="10000"/>
                  </a:schemeClr>
                </a:solidFill>
                <a:latin typeface="+mj-lt"/>
                <a:ea typeface="Kulim Park"/>
                <a:cs typeface="Kulim Park"/>
                <a:sym typeface="Kulim Park"/>
              </a:endParaRPr>
            </a:p>
          </p:txBody>
        </p:sp>
        <p:sp>
          <p:nvSpPr>
            <p:cNvPr id="34" name="Google Shape;348;p35"/>
            <p:cNvSpPr txBox="1"/>
            <p:nvPr/>
          </p:nvSpPr>
          <p:spPr>
            <a:xfrm>
              <a:off x="2336665" y="880123"/>
              <a:ext cx="355418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Rotation of Earth</a:t>
              </a:r>
            </a:p>
          </p:txBody>
        </p:sp>
      </p:grpSp>
    </p:spTree>
    <p:extLst>
      <p:ext uri="{BB962C8B-B14F-4D97-AF65-F5344CB8AC3E}">
        <p14:creationId xmlns:p14="http://schemas.microsoft.com/office/powerpoint/2010/main" val="41136291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anim calcmode="lin" valueType="num">
                                      <p:cBhvr>
                                        <p:cTn id="8" dur="350" fill="hold"/>
                                        <p:tgtEl>
                                          <p:spTgt spid="28"/>
                                        </p:tgtEl>
                                        <p:attrNameLst>
                                          <p:attrName>ppt_x</p:attrName>
                                        </p:attrNameLst>
                                      </p:cBhvr>
                                      <p:tavLst>
                                        <p:tav tm="0">
                                          <p:val>
                                            <p:strVal val="#ppt_x"/>
                                          </p:val>
                                        </p:tav>
                                        <p:tav tm="100000">
                                          <p:val>
                                            <p:strVal val="#ppt_x"/>
                                          </p:val>
                                        </p:tav>
                                      </p:tavLst>
                                    </p:anim>
                                    <p:anim calcmode="lin" valueType="num">
                                      <p:cBhvr>
                                        <p:cTn id="9" dur="3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250"/>
                                        <p:tgtEl>
                                          <p:spTgt spid="2"/>
                                        </p:tgtEl>
                                      </p:cBhvr>
                                    </p:animEffect>
                                  </p:childTnLst>
                                </p:cTn>
                              </p:par>
                            </p:childTnLst>
                          </p:cTn>
                        </p:par>
                        <p:par>
                          <p:cTn id="14" fill="hold">
                            <p:stCondLst>
                              <p:cond delay="6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anim calcmode="lin" valueType="num">
                                      <p:cBhvr>
                                        <p:cTn id="18" dur="250" fill="hold"/>
                                        <p:tgtEl>
                                          <p:spTgt spid="3"/>
                                        </p:tgtEl>
                                        <p:attrNameLst>
                                          <p:attrName>ppt_x</p:attrName>
                                        </p:attrNameLst>
                                      </p:cBhvr>
                                      <p:tavLst>
                                        <p:tav tm="0">
                                          <p:val>
                                            <p:strVal val="#ppt_x"/>
                                          </p:val>
                                        </p:tav>
                                        <p:tav tm="100000">
                                          <p:val>
                                            <p:strVal val="#ppt_x"/>
                                          </p:val>
                                        </p:tav>
                                      </p:tavLst>
                                    </p:anim>
                                    <p:anim calcmode="lin" valueType="num">
                                      <p:cBhvr>
                                        <p:cTn id="19" dur="25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850"/>
                            </p:stCondLst>
                            <p:childTnLst>
                              <p:par>
                                <p:cTn id="21" presetID="16" presetClass="entr" presetSubtype="2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250"/>
                                        <p:tgtEl>
                                          <p:spTgt spid="10"/>
                                        </p:tgtEl>
                                      </p:cBhvr>
                                    </p:animEffect>
                                  </p:childTnLst>
                                </p:cTn>
                              </p:par>
                            </p:childTnLst>
                          </p:cTn>
                        </p:par>
                        <p:par>
                          <p:cTn id="24" fill="hold">
                            <p:stCondLst>
                              <p:cond delay="1100"/>
                            </p:stCondLst>
                            <p:childTnLst>
                              <p:par>
                                <p:cTn id="25" presetID="42"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anim calcmode="lin" valueType="num">
                                      <p:cBhvr>
                                        <p:cTn id="28" dur="250" fill="hold"/>
                                        <p:tgtEl>
                                          <p:spTgt spid="19"/>
                                        </p:tgtEl>
                                        <p:attrNameLst>
                                          <p:attrName>ppt_x</p:attrName>
                                        </p:attrNameLst>
                                      </p:cBhvr>
                                      <p:tavLst>
                                        <p:tav tm="0">
                                          <p:val>
                                            <p:strVal val="#ppt_x"/>
                                          </p:val>
                                        </p:tav>
                                        <p:tav tm="100000">
                                          <p:val>
                                            <p:strVal val="#ppt_x"/>
                                          </p:val>
                                        </p:tav>
                                      </p:tavLst>
                                    </p:anim>
                                    <p:anim calcmode="lin" valueType="num">
                                      <p:cBhvr>
                                        <p:cTn id="29" dur="25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1350"/>
                            </p:stCondLst>
                            <p:childTnLst>
                              <p:par>
                                <p:cTn id="31" presetID="16" presetClass="entr" presetSubtype="21"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250"/>
                                        <p:tgtEl>
                                          <p:spTgt spid="11"/>
                                        </p:tgtEl>
                                      </p:cBhvr>
                                    </p:animEffect>
                                  </p:childTnLst>
                                </p:cTn>
                              </p:par>
                            </p:childTnLst>
                          </p:cTn>
                        </p:par>
                        <p:par>
                          <p:cTn id="34" fill="hold">
                            <p:stCondLst>
                              <p:cond delay="1600"/>
                            </p:stCondLst>
                            <p:childTnLst>
                              <p:par>
                                <p:cTn id="35" presetID="4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50"/>
                                        <p:tgtEl>
                                          <p:spTgt spid="22"/>
                                        </p:tgtEl>
                                      </p:cBhvr>
                                    </p:animEffect>
                                    <p:anim calcmode="lin" valueType="num">
                                      <p:cBhvr>
                                        <p:cTn id="38" dur="250" fill="hold"/>
                                        <p:tgtEl>
                                          <p:spTgt spid="22"/>
                                        </p:tgtEl>
                                        <p:attrNameLst>
                                          <p:attrName>ppt_x</p:attrName>
                                        </p:attrNameLst>
                                      </p:cBhvr>
                                      <p:tavLst>
                                        <p:tav tm="0">
                                          <p:val>
                                            <p:strVal val="#ppt_x"/>
                                          </p:val>
                                        </p:tav>
                                        <p:tav tm="100000">
                                          <p:val>
                                            <p:strVal val="#ppt_x"/>
                                          </p:val>
                                        </p:tav>
                                      </p:tavLst>
                                    </p:anim>
                                    <p:anim calcmode="lin" valueType="num">
                                      <p:cBhvr>
                                        <p:cTn id="39" dur="25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1850"/>
                            </p:stCondLst>
                            <p:childTnLst>
                              <p:par>
                                <p:cTn id="41" presetID="16" presetClass="entr" presetSubtype="2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250"/>
                                        <p:tgtEl>
                                          <p:spTgt spid="12"/>
                                        </p:tgtEl>
                                      </p:cBhvr>
                                    </p:animEffect>
                                  </p:childTnLst>
                                </p:cTn>
                              </p:par>
                            </p:childTnLst>
                          </p:cTn>
                        </p:par>
                        <p:par>
                          <p:cTn id="44" fill="hold">
                            <p:stCondLst>
                              <p:cond delay="2100"/>
                            </p:stCondLst>
                            <p:childTnLst>
                              <p:par>
                                <p:cTn id="45" presetID="42"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anim calcmode="lin" valueType="num">
                                      <p:cBhvr>
                                        <p:cTn id="48" dur="250" fill="hold"/>
                                        <p:tgtEl>
                                          <p:spTgt spid="25"/>
                                        </p:tgtEl>
                                        <p:attrNameLst>
                                          <p:attrName>ppt_x</p:attrName>
                                        </p:attrNameLst>
                                      </p:cBhvr>
                                      <p:tavLst>
                                        <p:tav tm="0">
                                          <p:val>
                                            <p:strVal val="#ppt_x"/>
                                          </p:val>
                                        </p:tav>
                                        <p:tav tm="100000">
                                          <p:val>
                                            <p:strVal val="#ppt_x"/>
                                          </p:val>
                                        </p:tav>
                                      </p:tavLst>
                                    </p:anim>
                                    <p:anim calcmode="lin" valueType="num">
                                      <p:cBhvr>
                                        <p:cTn id="49" dur="250" fill="hold"/>
                                        <p:tgtEl>
                                          <p:spTgt spid="25"/>
                                        </p:tgtEl>
                                        <p:attrNameLst>
                                          <p:attrName>ppt_y</p:attrName>
                                        </p:attrNameLst>
                                      </p:cBhvr>
                                      <p:tavLst>
                                        <p:tav tm="0">
                                          <p:val>
                                            <p:strVal val="#ppt_y+.1"/>
                                          </p:val>
                                        </p:tav>
                                        <p:tav tm="100000">
                                          <p:val>
                                            <p:strVal val="#ppt_y"/>
                                          </p:val>
                                        </p:tav>
                                      </p:tavLst>
                                    </p:anim>
                                  </p:childTnLst>
                                </p:cTn>
                              </p:par>
                            </p:childTnLst>
                          </p:cTn>
                        </p:par>
                        <p:par>
                          <p:cTn id="50" fill="hold">
                            <p:stCondLst>
                              <p:cond delay="2350"/>
                            </p:stCondLst>
                            <p:childTnLst>
                              <p:par>
                                <p:cTn id="51" presetID="16" presetClass="entr" presetSubtype="21"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250"/>
                                        <p:tgtEl>
                                          <p:spTgt spid="13"/>
                                        </p:tgtEl>
                                      </p:cBhvr>
                                    </p:animEffect>
                                  </p:childTnLst>
                                </p:cTn>
                              </p:par>
                            </p:childTnLst>
                          </p:cTn>
                        </p:par>
                        <p:par>
                          <p:cTn id="54" fill="hold">
                            <p:stCondLst>
                              <p:cond delay="2600"/>
                            </p:stCondLst>
                            <p:childTnLst>
                              <p:par>
                                <p:cTn id="55" presetID="42" presetClass="entr" presetSubtype="0"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250"/>
                                        <p:tgtEl>
                                          <p:spTgt spid="29"/>
                                        </p:tgtEl>
                                      </p:cBhvr>
                                    </p:animEffect>
                                    <p:anim calcmode="lin" valueType="num">
                                      <p:cBhvr>
                                        <p:cTn id="58" dur="250" fill="hold"/>
                                        <p:tgtEl>
                                          <p:spTgt spid="29"/>
                                        </p:tgtEl>
                                        <p:attrNameLst>
                                          <p:attrName>ppt_x</p:attrName>
                                        </p:attrNameLst>
                                      </p:cBhvr>
                                      <p:tavLst>
                                        <p:tav tm="0">
                                          <p:val>
                                            <p:strVal val="#ppt_x"/>
                                          </p:val>
                                        </p:tav>
                                        <p:tav tm="100000">
                                          <p:val>
                                            <p:strVal val="#ppt_x"/>
                                          </p:val>
                                        </p:tav>
                                      </p:tavLst>
                                    </p:anim>
                                    <p:anim calcmode="lin" valueType="num">
                                      <p:cBhvr>
                                        <p:cTn id="59" dur="250" fill="hold"/>
                                        <p:tgtEl>
                                          <p:spTgt spid="29"/>
                                        </p:tgtEl>
                                        <p:attrNameLst>
                                          <p:attrName>ppt_y</p:attrName>
                                        </p:attrNameLst>
                                      </p:cBhvr>
                                      <p:tavLst>
                                        <p:tav tm="0">
                                          <p:val>
                                            <p:strVal val="#ppt_y+.1"/>
                                          </p:val>
                                        </p:tav>
                                        <p:tav tm="100000">
                                          <p:val>
                                            <p:strVal val="#ppt_y"/>
                                          </p:val>
                                        </p:tav>
                                      </p:tavLst>
                                    </p:anim>
                                  </p:childTnLst>
                                </p:cTn>
                              </p:par>
                            </p:childTnLst>
                          </p:cTn>
                        </p:par>
                        <p:par>
                          <p:cTn id="60" fill="hold">
                            <p:stCondLst>
                              <p:cond delay="2850"/>
                            </p:stCondLst>
                            <p:childTnLst>
                              <p:par>
                                <p:cTn id="61" presetID="16" presetClass="entr" presetSubtype="21"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arn(inVertical)">
                                      <p:cBhvr>
                                        <p:cTn id="63" dur="250"/>
                                        <p:tgtEl>
                                          <p:spTgt spid="14"/>
                                        </p:tgtEl>
                                      </p:cBhvr>
                                    </p:animEffect>
                                  </p:childTnLst>
                                </p:cTn>
                              </p:par>
                            </p:childTnLst>
                          </p:cTn>
                        </p:par>
                        <p:par>
                          <p:cTn id="64" fill="hold">
                            <p:stCondLst>
                              <p:cond delay="3100"/>
                            </p:stCondLst>
                            <p:childTnLst>
                              <p:par>
                                <p:cTn id="65" presetID="42"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250"/>
                                        <p:tgtEl>
                                          <p:spTgt spid="32"/>
                                        </p:tgtEl>
                                      </p:cBhvr>
                                    </p:animEffect>
                                    <p:anim calcmode="lin" valueType="num">
                                      <p:cBhvr>
                                        <p:cTn id="68" dur="250" fill="hold"/>
                                        <p:tgtEl>
                                          <p:spTgt spid="32"/>
                                        </p:tgtEl>
                                        <p:attrNameLst>
                                          <p:attrName>ppt_x</p:attrName>
                                        </p:attrNameLst>
                                      </p:cBhvr>
                                      <p:tavLst>
                                        <p:tav tm="0">
                                          <p:val>
                                            <p:strVal val="#ppt_x"/>
                                          </p:val>
                                        </p:tav>
                                        <p:tav tm="100000">
                                          <p:val>
                                            <p:strVal val="#ppt_x"/>
                                          </p:val>
                                        </p:tav>
                                      </p:tavLst>
                                    </p:anim>
                                    <p:anim calcmode="lin" valueType="num">
                                      <p:cBhvr>
                                        <p:cTn id="69" dur="2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198146" y="1598632"/>
            <a:ext cx="2143861"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EC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062379" y="1745699"/>
            <a:ext cx="2445875" cy="2178377"/>
          </a:xfrm>
          <a:prstGeom prst="rect">
            <a:avLst/>
          </a:prstGeom>
          <a:noFill/>
          <a:ln>
            <a:noFill/>
          </a:ln>
        </p:spPr>
        <p:txBody>
          <a:bodyPr spcFirstLastPara="1" wrap="square" lIns="91425" tIns="91425" rIns="91425" bIns="91425" anchor="ctr" anchorCtr="0">
            <a:noAutofit/>
          </a:bodyPr>
          <a:lstStyle/>
          <a:p>
            <a:pPr lvl="0" algn="ctr"/>
            <a:r>
              <a:rPr lang="en-GB" dirty="0"/>
              <a:t>The blades of a fan are attached to a central hub, which is further connected to a motor present inside the internal circuitry of the appliance. T</a:t>
            </a:r>
            <a:r>
              <a:rPr lang="en-GB" dirty="0" smtClean="0"/>
              <a:t>he </a:t>
            </a:r>
            <a:r>
              <a:rPr lang="en-GB" dirty="0"/>
              <a:t>blades of the </a:t>
            </a:r>
            <a:r>
              <a:rPr lang="en-GB" dirty="0" smtClean="0"/>
              <a:t>fan </a:t>
            </a:r>
            <a:r>
              <a:rPr lang="en-GB" dirty="0"/>
              <a:t>spin and exhibit rotatory motion.</a:t>
            </a:r>
            <a:endParaRPr sz="2000"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493451" y="871735"/>
            <a:ext cx="2233200" cy="325800"/>
          </a:xfrm>
          <a:prstGeom prst="rect">
            <a:avLst/>
          </a:prstGeom>
          <a:noFill/>
          <a:ln>
            <a:noFill/>
          </a:ln>
        </p:spPr>
        <p:txBody>
          <a:bodyPr spcFirstLastPara="1" wrap="square" lIns="91425" tIns="91425" rIns="91425" bIns="91425" anchor="ctr" anchorCtr="0">
            <a:noAutofit/>
          </a:bodyPr>
          <a:lstStyle/>
          <a:p>
            <a:pPr lvl="0" algn="ctr"/>
            <a:r>
              <a:rPr lang="en-GB" sz="2400" dirty="0">
                <a:solidFill>
                  <a:schemeClr val="dk1"/>
                </a:solidFill>
                <a:latin typeface="Times New Roman" panose="02020603050405020304" pitchFamily="18" charset="0"/>
                <a:ea typeface="Kulim Park"/>
                <a:cs typeface="Times New Roman" panose="02020603050405020304" pitchFamily="18" charset="0"/>
                <a:sym typeface="Kulim Park"/>
              </a:rPr>
              <a:t>Fans</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66" y="1860235"/>
            <a:ext cx="2251483" cy="2036618"/>
          </a:xfrm>
          <a:prstGeom prst="rect">
            <a:avLst/>
          </a:prstGeom>
        </p:spPr>
      </p:pic>
    </p:spTree>
    <p:extLst>
      <p:ext uri="{BB962C8B-B14F-4D97-AF65-F5344CB8AC3E}">
        <p14:creationId xmlns:p14="http://schemas.microsoft.com/office/powerpoint/2010/main" val="10786960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250"/>
                                        <p:tgtEl>
                                          <p:spTgt spid="103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1046"/>
                                        </p:tgtEl>
                                        <p:attrNameLst>
                                          <p:attrName>style.visibility</p:attrName>
                                        </p:attrNameLst>
                                      </p:cBhvr>
                                      <p:to>
                                        <p:strVal val="visible"/>
                                      </p:to>
                                    </p:set>
                                    <p:anim calcmode="lin" valueType="num">
                                      <p:cBhvr>
                                        <p:cTn id="11" dur="250" fill="hold"/>
                                        <p:tgtEl>
                                          <p:spTgt spid="1046"/>
                                        </p:tgtEl>
                                        <p:attrNameLst>
                                          <p:attrName>ppt_w</p:attrName>
                                        </p:attrNameLst>
                                      </p:cBhvr>
                                      <p:tavLst>
                                        <p:tav tm="0">
                                          <p:val>
                                            <p:fltVal val="0"/>
                                          </p:val>
                                        </p:tav>
                                        <p:tav tm="100000">
                                          <p:val>
                                            <p:strVal val="#ppt_w"/>
                                          </p:val>
                                        </p:tav>
                                      </p:tavLst>
                                    </p:anim>
                                    <p:anim calcmode="lin" valueType="num">
                                      <p:cBhvr>
                                        <p:cTn id="12" dur="250" fill="hold"/>
                                        <p:tgtEl>
                                          <p:spTgt spid="1046"/>
                                        </p:tgtEl>
                                        <p:attrNameLst>
                                          <p:attrName>ppt_h</p:attrName>
                                        </p:attrNameLst>
                                      </p:cBhvr>
                                      <p:tavLst>
                                        <p:tav tm="0">
                                          <p:val>
                                            <p:fltVal val="0"/>
                                          </p:val>
                                        </p:tav>
                                        <p:tav tm="100000">
                                          <p:val>
                                            <p:strVal val="#ppt_h"/>
                                          </p:val>
                                        </p:tav>
                                      </p:tavLst>
                                    </p:anim>
                                    <p:animEffect transition="in" filter="fade">
                                      <p:cBhvr>
                                        <p:cTn id="13" dur="250"/>
                                        <p:tgtEl>
                                          <p:spTgt spid="1046"/>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035"/>
                                        </p:tgtEl>
                                        <p:attrNameLst>
                                          <p:attrName>style.visibility</p:attrName>
                                        </p:attrNameLst>
                                      </p:cBhvr>
                                      <p:to>
                                        <p:strVal val="visible"/>
                                      </p:to>
                                    </p:set>
                                    <p:anim calcmode="lin" valueType="num">
                                      <p:cBhvr>
                                        <p:cTn id="17" dur="250" fill="hold"/>
                                        <p:tgtEl>
                                          <p:spTgt spid="1035"/>
                                        </p:tgtEl>
                                        <p:attrNameLst>
                                          <p:attrName>ppt_w</p:attrName>
                                        </p:attrNameLst>
                                      </p:cBhvr>
                                      <p:tavLst>
                                        <p:tav tm="0">
                                          <p:val>
                                            <p:fltVal val="0"/>
                                          </p:val>
                                        </p:tav>
                                        <p:tav tm="100000">
                                          <p:val>
                                            <p:strVal val="#ppt_w"/>
                                          </p:val>
                                        </p:tav>
                                      </p:tavLst>
                                    </p:anim>
                                    <p:anim calcmode="lin" valueType="num">
                                      <p:cBhvr>
                                        <p:cTn id="18" dur="250" fill="hold"/>
                                        <p:tgtEl>
                                          <p:spTgt spid="1035"/>
                                        </p:tgtEl>
                                        <p:attrNameLst>
                                          <p:attrName>ppt_h</p:attrName>
                                        </p:attrNameLst>
                                      </p:cBhvr>
                                      <p:tavLst>
                                        <p:tav tm="0">
                                          <p:val>
                                            <p:fltVal val="0"/>
                                          </p:val>
                                        </p:tav>
                                        <p:tav tm="100000">
                                          <p:val>
                                            <p:strVal val="#ppt_h"/>
                                          </p:val>
                                        </p:tav>
                                      </p:tavLst>
                                    </p:anim>
                                    <p:animEffect transition="in" filter="fade">
                                      <p:cBhvr>
                                        <p:cTn id="19" dur="250"/>
                                        <p:tgtEl>
                                          <p:spTgt spid="1035"/>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barn(inVertical)">
                                      <p:cBhvr>
                                        <p:cTn id="23" dur="250"/>
                                        <p:tgtEl>
                                          <p:spTgt spid="1030"/>
                                        </p:tgtEl>
                                      </p:cBhvr>
                                    </p:animEffect>
                                  </p:childTnLst>
                                </p:cTn>
                              </p:par>
                            </p:childTnLst>
                          </p:cTn>
                        </p:par>
                        <p:par>
                          <p:cTn id="24" fill="hold">
                            <p:stCondLst>
                              <p:cond delay="1000"/>
                            </p:stCondLst>
                            <p:childTnLst>
                              <p:par>
                                <p:cTn id="25" presetID="16" presetClass="entr" presetSubtype="21" fill="hold" grpId="0" nodeType="afterEffect">
                                  <p:stCondLst>
                                    <p:cond delay="0"/>
                                  </p:stCondLst>
                                  <p:childTnLst>
                                    <p:set>
                                      <p:cBhvr>
                                        <p:cTn id="26" dur="1" fill="hold">
                                          <p:stCondLst>
                                            <p:cond delay="0"/>
                                          </p:stCondLst>
                                        </p:cTn>
                                        <p:tgtEl>
                                          <p:spTgt spid="1040"/>
                                        </p:tgtEl>
                                        <p:attrNameLst>
                                          <p:attrName>style.visibility</p:attrName>
                                        </p:attrNameLst>
                                      </p:cBhvr>
                                      <p:to>
                                        <p:strVal val="visible"/>
                                      </p:to>
                                    </p:set>
                                    <p:animEffect transition="in" filter="barn(inVertical)">
                                      <p:cBhvr>
                                        <p:cTn id="27" dur="250"/>
                                        <p:tgtEl>
                                          <p:spTgt spid="1040"/>
                                        </p:tgtEl>
                                      </p:cBhvr>
                                    </p:animEffect>
                                  </p:childTnLst>
                                </p:cTn>
                              </p:par>
                            </p:childTnLst>
                          </p:cTn>
                        </p:par>
                        <p:par>
                          <p:cTn id="28" fill="hold">
                            <p:stCondLst>
                              <p:cond delay="1250"/>
                            </p:stCondLst>
                            <p:childTnLst>
                              <p:par>
                                <p:cTn id="29" presetID="42" presetClass="entr" presetSubtype="0" fill="hold" grpId="0" nodeType="after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250"/>
                                        <p:tgtEl>
                                          <p:spTgt spid="1036"/>
                                        </p:tgtEl>
                                      </p:cBhvr>
                                    </p:animEffect>
                                    <p:anim calcmode="lin" valueType="num">
                                      <p:cBhvr>
                                        <p:cTn id="32" dur="250" fill="hold"/>
                                        <p:tgtEl>
                                          <p:spTgt spid="1036"/>
                                        </p:tgtEl>
                                        <p:attrNameLst>
                                          <p:attrName>ppt_x</p:attrName>
                                        </p:attrNameLst>
                                      </p:cBhvr>
                                      <p:tavLst>
                                        <p:tav tm="0">
                                          <p:val>
                                            <p:strVal val="#ppt_x"/>
                                          </p:val>
                                        </p:tav>
                                        <p:tav tm="100000">
                                          <p:val>
                                            <p:strVal val="#ppt_x"/>
                                          </p:val>
                                        </p:tav>
                                      </p:tavLst>
                                    </p:anim>
                                    <p:anim calcmode="lin" valueType="num">
                                      <p:cBhvr>
                                        <p:cTn id="33" dur="250" fill="hold"/>
                                        <p:tgtEl>
                                          <p:spTgt spid="1036"/>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037"/>
                                        </p:tgtEl>
                                        <p:attrNameLst>
                                          <p:attrName>style.visibility</p:attrName>
                                        </p:attrNameLst>
                                      </p:cBhvr>
                                      <p:to>
                                        <p:strVal val="visible"/>
                                      </p:to>
                                    </p:set>
                                    <p:anim calcmode="lin" valueType="num">
                                      <p:cBhvr>
                                        <p:cTn id="37" dur="250" fill="hold"/>
                                        <p:tgtEl>
                                          <p:spTgt spid="1037"/>
                                        </p:tgtEl>
                                        <p:attrNameLst>
                                          <p:attrName>ppt_w</p:attrName>
                                        </p:attrNameLst>
                                      </p:cBhvr>
                                      <p:tavLst>
                                        <p:tav tm="0">
                                          <p:val>
                                            <p:fltVal val="0"/>
                                          </p:val>
                                        </p:tav>
                                        <p:tav tm="100000">
                                          <p:val>
                                            <p:strVal val="#ppt_w"/>
                                          </p:val>
                                        </p:tav>
                                      </p:tavLst>
                                    </p:anim>
                                    <p:anim calcmode="lin" valueType="num">
                                      <p:cBhvr>
                                        <p:cTn id="38" dur="250" fill="hold"/>
                                        <p:tgtEl>
                                          <p:spTgt spid="1037"/>
                                        </p:tgtEl>
                                        <p:attrNameLst>
                                          <p:attrName>ppt_h</p:attrName>
                                        </p:attrNameLst>
                                      </p:cBhvr>
                                      <p:tavLst>
                                        <p:tav tm="0">
                                          <p:val>
                                            <p:fltVal val="0"/>
                                          </p:val>
                                        </p:tav>
                                        <p:tav tm="100000">
                                          <p:val>
                                            <p:strVal val="#ppt_h"/>
                                          </p:val>
                                        </p:tav>
                                      </p:tavLst>
                                    </p:anim>
                                    <p:animEffect transition="in" filter="fade">
                                      <p:cBhvr>
                                        <p:cTn id="39" dur="250"/>
                                        <p:tgtEl>
                                          <p:spTgt spid="1037"/>
                                        </p:tgtEl>
                                      </p:cBhvr>
                                    </p:animEffect>
                                  </p:childTnLst>
                                </p:cTn>
                              </p:par>
                            </p:childTnLst>
                          </p:cTn>
                        </p:par>
                        <p:par>
                          <p:cTn id="40" fill="hold">
                            <p:stCondLst>
                              <p:cond delay="1750"/>
                            </p:stCondLst>
                            <p:childTnLst>
                              <p:par>
                                <p:cTn id="41" presetID="14" presetClass="entr" presetSubtype="1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randombar(horizontal)">
                                      <p:cBhvr>
                                        <p:cTn id="4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 grpId="0"/>
      <p:bldP spid="1040" grpId="0" animBg="1"/>
      <p:bldP spid="1036" grpId="0"/>
      <p:bldP spid="1046" grpId="0" animBg="1"/>
      <p:bldP spid="10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9" name="Google Shape;590;p38"/>
          <p:cNvSpPr/>
          <p:nvPr/>
        </p:nvSpPr>
        <p:spPr>
          <a:xfrm rot="5400000">
            <a:off x="3994011" y="1806849"/>
            <a:ext cx="1004997" cy="4992248"/>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0;p59"/>
          <p:cNvSpPr/>
          <p:nvPr/>
        </p:nvSpPr>
        <p:spPr>
          <a:xfrm flipH="1">
            <a:off x="3133508" y="895876"/>
            <a:ext cx="2407056" cy="2747096"/>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solidFill>
              <a:srgbClr val="FFEED4"/>
            </a:solid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angle 10"/>
          <p:cNvSpPr/>
          <p:nvPr/>
        </p:nvSpPr>
        <p:spPr>
          <a:xfrm>
            <a:off x="2358146" y="3976794"/>
            <a:ext cx="4276725" cy="82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b="1" dirty="0" smtClean="0">
                <a:solidFill>
                  <a:schemeClr val="tx1"/>
                </a:solidFill>
              </a:rPr>
              <a:t>Dr</a:t>
            </a:r>
            <a:r>
              <a:rPr lang="en-US" b="1" dirty="0">
                <a:solidFill>
                  <a:schemeClr val="tx1"/>
                </a:solidFill>
              </a:rPr>
              <a:t>. Gurudas </a:t>
            </a:r>
            <a:r>
              <a:rPr lang="en-US" b="1" dirty="0" smtClean="0">
                <a:solidFill>
                  <a:schemeClr val="tx1"/>
                </a:solidFill>
              </a:rPr>
              <a:t>Mandal</a:t>
            </a:r>
          </a:p>
          <a:p>
            <a:pPr marL="0" indent="0" algn="ctr">
              <a:buNone/>
            </a:pPr>
            <a:r>
              <a:rPr lang="en-US" dirty="0" smtClean="0">
                <a:solidFill>
                  <a:schemeClr val="tx1"/>
                </a:solidFill>
              </a:rPr>
              <a:t>Chairperson,</a:t>
            </a:r>
            <a:r>
              <a:rPr lang="en-US" dirty="0">
                <a:solidFill>
                  <a:schemeClr val="tx1"/>
                </a:solidFill>
              </a:rPr>
              <a:t>  </a:t>
            </a:r>
            <a:r>
              <a:rPr lang="en-US" dirty="0" smtClean="0">
                <a:solidFill>
                  <a:schemeClr val="tx1"/>
                </a:solidFill>
              </a:rPr>
              <a:t>Professor</a:t>
            </a:r>
          </a:p>
          <a:p>
            <a:pPr marL="0" indent="0" algn="ctr">
              <a:buNone/>
            </a:pPr>
            <a:r>
              <a:rPr lang="en-GB" dirty="0">
                <a:solidFill>
                  <a:schemeClr val="tx1"/>
                </a:solidFill>
              </a:rPr>
              <a:t>Department of Mathematical and Physical </a:t>
            </a:r>
            <a:r>
              <a:rPr lang="en-GB" dirty="0" smtClean="0">
                <a:solidFill>
                  <a:schemeClr val="tx1"/>
                </a:solidFill>
              </a:rPr>
              <a:t>Sciences</a:t>
            </a:r>
          </a:p>
          <a:p>
            <a:pPr marL="0" indent="0" algn="ctr">
              <a:buNone/>
            </a:pPr>
            <a:r>
              <a:rPr lang="en-GB" sz="1300" dirty="0" smtClean="0">
                <a:solidFill>
                  <a:schemeClr val="tx1"/>
                </a:solidFill>
              </a:rPr>
              <a:t>EAST WEST UNIVERSITY</a:t>
            </a:r>
          </a:p>
          <a:p>
            <a:pPr marL="0" indent="0" algn="ctr">
              <a:buNone/>
            </a:pPr>
            <a:endParaRPr lang="en-GB" sz="900" dirty="0">
              <a:solidFill>
                <a:schemeClr val="bg2">
                  <a:lumMod val="10000"/>
                </a:schemeClr>
              </a:solidFill>
              <a:latin typeface="Arial" panose="020B0604020202020204" pitchFamily="34" charset="0"/>
              <a:cs typeface="Arial" panose="020B0604020202020204" pitchFamily="34" charset="0"/>
            </a:endParaRPr>
          </a:p>
        </p:txBody>
      </p:sp>
      <p:pic>
        <p:nvPicPr>
          <p:cNvPr id="12" name="Google Shape;5789;p60"/>
          <p:cNvPicPr preferRelativeResize="0"/>
          <p:nvPr/>
        </p:nvPicPr>
        <p:blipFill>
          <a:blip r:embed="rId3">
            <a:alphaModFix/>
          </a:blip>
          <a:stretch>
            <a:fillRect/>
          </a:stretch>
        </p:blipFill>
        <p:spPr>
          <a:xfrm rot="14913421">
            <a:off x="4071131" y="657463"/>
            <a:ext cx="531810" cy="839391"/>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967" y="1404460"/>
            <a:ext cx="1827358" cy="1911211"/>
          </a:xfrm>
          <a:prstGeom prst="rect">
            <a:avLst/>
          </a:prstGeom>
        </p:spPr>
      </p:pic>
      <p:sp>
        <p:nvSpPr>
          <p:cNvPr id="14" name="TextBox 13"/>
          <p:cNvSpPr txBox="1"/>
          <p:nvPr/>
        </p:nvSpPr>
        <p:spPr>
          <a:xfrm>
            <a:off x="3256425" y="152048"/>
            <a:ext cx="2480166" cy="523220"/>
          </a:xfrm>
          <a:prstGeom prst="rect">
            <a:avLst/>
          </a:prstGeom>
          <a:noFill/>
        </p:spPr>
        <p:txBody>
          <a:bodyPr wrap="none" rtlCol="0">
            <a:spAutoFit/>
          </a:bodyPr>
          <a:lstStyle/>
          <a:p>
            <a:r>
              <a:rPr lang="en" sz="2800" b="1" dirty="0"/>
              <a:t>Submitted </a:t>
            </a:r>
            <a:r>
              <a:rPr lang="en" sz="2800" b="1" dirty="0" smtClean="0"/>
              <a:t>To</a:t>
            </a:r>
            <a:endParaRPr lang="en-US" sz="2800" dirty="0"/>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6" presetClass="entr" presetSubtype="2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300"/>
                                        <p:tgtEl>
                                          <p:spTgt spid="10"/>
                                        </p:tgtEl>
                                      </p:cBhvr>
                                    </p:animEffect>
                                  </p:childTnLst>
                                </p:cTn>
                              </p:par>
                            </p:childTnLst>
                          </p:cTn>
                        </p:par>
                        <p:par>
                          <p:cTn id="14" fill="hold">
                            <p:stCondLst>
                              <p:cond delay="550"/>
                            </p:stCondLst>
                            <p:childTnLst>
                              <p:par>
                                <p:cTn id="15" presetID="16" presetClass="entr" presetSubtype="2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300"/>
                                        <p:tgtEl>
                                          <p:spTgt spid="12"/>
                                        </p:tgtEl>
                                      </p:cBhvr>
                                    </p:animEffect>
                                  </p:childTnLst>
                                </p:cTn>
                              </p:par>
                            </p:childTnLst>
                          </p:cTn>
                        </p:par>
                        <p:par>
                          <p:cTn id="18" fill="hold">
                            <p:stCondLst>
                              <p:cond delay="850"/>
                            </p:stCondLst>
                            <p:childTnLst>
                              <p:par>
                                <p:cTn id="19" presetID="16" presetClass="entr" presetSubtype="2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300"/>
                                        <p:tgtEl>
                                          <p:spTgt spid="7"/>
                                        </p:tgtEl>
                                      </p:cBhvr>
                                    </p:animEffect>
                                  </p:childTnLst>
                                </p:cTn>
                              </p:par>
                            </p:childTnLst>
                          </p:cTn>
                        </p:par>
                        <p:par>
                          <p:cTn id="22" fill="hold">
                            <p:stCondLst>
                              <p:cond delay="115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300"/>
                                        <p:tgtEl>
                                          <p:spTgt spid="9"/>
                                        </p:tgtEl>
                                      </p:cBhvr>
                                    </p:animEffect>
                                    <p:anim calcmode="lin" valueType="num">
                                      <p:cBhvr>
                                        <p:cTn id="26" dur="300" fill="hold"/>
                                        <p:tgtEl>
                                          <p:spTgt spid="9"/>
                                        </p:tgtEl>
                                        <p:attrNameLst>
                                          <p:attrName>ppt_x</p:attrName>
                                        </p:attrNameLst>
                                      </p:cBhvr>
                                      <p:tavLst>
                                        <p:tav tm="0">
                                          <p:val>
                                            <p:strVal val="#ppt_x"/>
                                          </p:val>
                                        </p:tav>
                                        <p:tav tm="100000">
                                          <p:val>
                                            <p:strVal val="#ppt_x"/>
                                          </p:val>
                                        </p:tav>
                                      </p:tavLst>
                                    </p:anim>
                                    <p:anim calcmode="lin" valueType="num">
                                      <p:cBhvr>
                                        <p:cTn id="27" dur="3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145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300"/>
                                        <p:tgtEl>
                                          <p:spTgt spid="11"/>
                                        </p:tgtEl>
                                      </p:cBhvr>
                                    </p:animEffect>
                                    <p:anim calcmode="lin" valueType="num">
                                      <p:cBhvr>
                                        <p:cTn id="32" dur="300" fill="hold"/>
                                        <p:tgtEl>
                                          <p:spTgt spid="11"/>
                                        </p:tgtEl>
                                        <p:attrNameLst>
                                          <p:attrName>ppt_x</p:attrName>
                                        </p:attrNameLst>
                                      </p:cBhvr>
                                      <p:tavLst>
                                        <p:tav tm="0">
                                          <p:val>
                                            <p:strVal val="#ppt_x"/>
                                          </p:val>
                                        </p:tav>
                                        <p:tav tm="100000">
                                          <p:val>
                                            <p:strVal val="#ppt_x"/>
                                          </p:val>
                                        </p:tav>
                                      </p:tavLst>
                                    </p:anim>
                                    <p:anim calcmode="lin" valueType="num">
                                      <p:cBhvr>
                                        <p:cTn id="33" dur="3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204041" y="1592893"/>
            <a:ext cx="2279594" cy="254010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5E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132361" y="1814641"/>
            <a:ext cx="2368711" cy="2096611"/>
          </a:xfrm>
          <a:prstGeom prst="rect">
            <a:avLst/>
          </a:prstGeom>
          <a:noFill/>
          <a:ln>
            <a:noFill/>
          </a:ln>
        </p:spPr>
        <p:txBody>
          <a:bodyPr spcFirstLastPara="1" wrap="square" lIns="91425" tIns="91425" rIns="91425" bIns="91425" anchor="ctr" anchorCtr="0">
            <a:noAutofit/>
          </a:bodyPr>
          <a:lstStyle/>
          <a:p>
            <a:pPr lvl="0" algn="ctr"/>
            <a:r>
              <a:rPr lang="en-GB" sz="1350" dirty="0" smtClean="0"/>
              <a:t>When </a:t>
            </a:r>
            <a:r>
              <a:rPr lang="en-GB" sz="1350" dirty="0"/>
              <a:t>the spinning top is placed on a surface such that only its pointed end is in contact with the ground and the thread is pulled with force, the top spins about its own axis till the energy possessed by the top gets consumed thoroughly.</a:t>
            </a:r>
            <a:endParaRPr sz="1350"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450140" y="852662"/>
            <a:ext cx="2381076" cy="325800"/>
          </a:xfrm>
          <a:prstGeom prst="rect">
            <a:avLst/>
          </a:prstGeom>
          <a:noFill/>
          <a:ln>
            <a:noFill/>
          </a:ln>
        </p:spPr>
        <p:txBody>
          <a:bodyPr spcFirstLastPara="1" wrap="square" lIns="91425" tIns="91425" rIns="91425" bIns="91425" anchor="ctr" anchorCtr="0">
            <a:noAutofit/>
          </a:bodyPr>
          <a:lstStyle/>
          <a:p>
            <a:pPr lvl="0" algn="ctr"/>
            <a:r>
              <a:rPr lang="en-GB" sz="2400" dirty="0">
                <a:solidFill>
                  <a:schemeClr val="dk1"/>
                </a:solidFill>
                <a:latin typeface="Times New Roman" panose="02020603050405020304" pitchFamily="18" charset="0"/>
                <a:ea typeface="Kulim Park"/>
                <a:cs typeface="Times New Roman" panose="02020603050405020304" pitchFamily="18" charset="0"/>
                <a:sym typeface="Kulim Park"/>
              </a:rPr>
              <a:t>Toys such as tops</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010" y="1860235"/>
            <a:ext cx="2642081" cy="1981561"/>
          </a:xfrm>
          <a:prstGeom prst="rect">
            <a:avLst/>
          </a:prstGeom>
        </p:spPr>
      </p:pic>
    </p:spTree>
    <p:extLst>
      <p:ext uri="{BB962C8B-B14F-4D97-AF65-F5344CB8AC3E}">
        <p14:creationId xmlns:p14="http://schemas.microsoft.com/office/powerpoint/2010/main" val="7028135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p:cTn id="7" dur="250" fill="hold"/>
                                        <p:tgtEl>
                                          <p:spTgt spid="1046"/>
                                        </p:tgtEl>
                                        <p:attrNameLst>
                                          <p:attrName>ppt_w</p:attrName>
                                        </p:attrNameLst>
                                      </p:cBhvr>
                                      <p:tavLst>
                                        <p:tav tm="0">
                                          <p:val>
                                            <p:fltVal val="0"/>
                                          </p:val>
                                        </p:tav>
                                        <p:tav tm="100000">
                                          <p:val>
                                            <p:strVal val="#ppt_w"/>
                                          </p:val>
                                        </p:tav>
                                      </p:tavLst>
                                    </p:anim>
                                    <p:anim calcmode="lin" valueType="num">
                                      <p:cBhvr>
                                        <p:cTn id="8" dur="250" fill="hold"/>
                                        <p:tgtEl>
                                          <p:spTgt spid="1046"/>
                                        </p:tgtEl>
                                        <p:attrNameLst>
                                          <p:attrName>ppt_h</p:attrName>
                                        </p:attrNameLst>
                                      </p:cBhvr>
                                      <p:tavLst>
                                        <p:tav tm="0">
                                          <p:val>
                                            <p:fltVal val="0"/>
                                          </p:val>
                                        </p:tav>
                                        <p:tav tm="100000">
                                          <p:val>
                                            <p:strVal val="#ppt_h"/>
                                          </p:val>
                                        </p:tav>
                                      </p:tavLst>
                                    </p:anim>
                                    <p:animEffect transition="in" filter="fade">
                                      <p:cBhvr>
                                        <p:cTn id="9" dur="250"/>
                                        <p:tgtEl>
                                          <p:spTgt spid="104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35"/>
                                        </p:tgtEl>
                                        <p:attrNameLst>
                                          <p:attrName>style.visibility</p:attrName>
                                        </p:attrNameLst>
                                      </p:cBhvr>
                                      <p:to>
                                        <p:strVal val="visible"/>
                                      </p:to>
                                    </p:set>
                                    <p:anim calcmode="lin" valueType="num">
                                      <p:cBhvr>
                                        <p:cTn id="13" dur="250" fill="hold"/>
                                        <p:tgtEl>
                                          <p:spTgt spid="1035"/>
                                        </p:tgtEl>
                                        <p:attrNameLst>
                                          <p:attrName>ppt_w</p:attrName>
                                        </p:attrNameLst>
                                      </p:cBhvr>
                                      <p:tavLst>
                                        <p:tav tm="0">
                                          <p:val>
                                            <p:fltVal val="0"/>
                                          </p:val>
                                        </p:tav>
                                        <p:tav tm="100000">
                                          <p:val>
                                            <p:strVal val="#ppt_w"/>
                                          </p:val>
                                        </p:tav>
                                      </p:tavLst>
                                    </p:anim>
                                    <p:anim calcmode="lin" valueType="num">
                                      <p:cBhvr>
                                        <p:cTn id="14" dur="250" fill="hold"/>
                                        <p:tgtEl>
                                          <p:spTgt spid="1035"/>
                                        </p:tgtEl>
                                        <p:attrNameLst>
                                          <p:attrName>ppt_h</p:attrName>
                                        </p:attrNameLst>
                                      </p:cBhvr>
                                      <p:tavLst>
                                        <p:tav tm="0">
                                          <p:val>
                                            <p:fltVal val="0"/>
                                          </p:val>
                                        </p:tav>
                                        <p:tav tm="100000">
                                          <p:val>
                                            <p:strVal val="#ppt_h"/>
                                          </p:val>
                                        </p:tav>
                                      </p:tavLst>
                                    </p:anim>
                                    <p:animEffect transition="in" filter="fade">
                                      <p:cBhvr>
                                        <p:cTn id="15" dur="250"/>
                                        <p:tgtEl>
                                          <p:spTgt spid="103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barn(inVertical)">
                                      <p:cBhvr>
                                        <p:cTn id="19" dur="250"/>
                                        <p:tgtEl>
                                          <p:spTgt spid="1030"/>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barn(inVertical)">
                                      <p:cBhvr>
                                        <p:cTn id="23" dur="500"/>
                                        <p:tgtEl>
                                          <p:spTgt spid="1040"/>
                                        </p:tgtEl>
                                      </p:cBhvr>
                                    </p:animEffect>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50"/>
                                        <p:tgtEl>
                                          <p:spTgt spid="1036"/>
                                        </p:tgtEl>
                                      </p:cBhvr>
                                    </p:animEffect>
                                    <p:anim calcmode="lin" valueType="num">
                                      <p:cBhvr>
                                        <p:cTn id="28" dur="250" fill="hold"/>
                                        <p:tgtEl>
                                          <p:spTgt spid="1036"/>
                                        </p:tgtEl>
                                        <p:attrNameLst>
                                          <p:attrName>ppt_x</p:attrName>
                                        </p:attrNameLst>
                                      </p:cBhvr>
                                      <p:tavLst>
                                        <p:tav tm="0">
                                          <p:val>
                                            <p:strVal val="#ppt_x"/>
                                          </p:val>
                                        </p:tav>
                                        <p:tav tm="100000">
                                          <p:val>
                                            <p:strVal val="#ppt_x"/>
                                          </p:val>
                                        </p:tav>
                                      </p:tavLst>
                                    </p:anim>
                                    <p:anim calcmode="lin" valueType="num">
                                      <p:cBhvr>
                                        <p:cTn id="29" dur="250" fill="hold"/>
                                        <p:tgtEl>
                                          <p:spTgt spid="103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7"/>
                                        </p:tgtEl>
                                        <p:attrNameLst>
                                          <p:attrName>style.visibility</p:attrName>
                                        </p:attrNameLst>
                                      </p:cBhvr>
                                      <p:to>
                                        <p:strVal val="visible"/>
                                      </p:to>
                                    </p:set>
                                    <p:anim calcmode="lin" valueType="num">
                                      <p:cBhvr>
                                        <p:cTn id="33" dur="250" fill="hold"/>
                                        <p:tgtEl>
                                          <p:spTgt spid="1037"/>
                                        </p:tgtEl>
                                        <p:attrNameLst>
                                          <p:attrName>ppt_w</p:attrName>
                                        </p:attrNameLst>
                                      </p:cBhvr>
                                      <p:tavLst>
                                        <p:tav tm="0">
                                          <p:val>
                                            <p:fltVal val="0"/>
                                          </p:val>
                                        </p:tav>
                                        <p:tav tm="100000">
                                          <p:val>
                                            <p:strVal val="#ppt_w"/>
                                          </p:val>
                                        </p:tav>
                                      </p:tavLst>
                                    </p:anim>
                                    <p:anim calcmode="lin" valueType="num">
                                      <p:cBhvr>
                                        <p:cTn id="34" dur="250" fill="hold"/>
                                        <p:tgtEl>
                                          <p:spTgt spid="1037"/>
                                        </p:tgtEl>
                                        <p:attrNameLst>
                                          <p:attrName>ppt_h</p:attrName>
                                        </p:attrNameLst>
                                      </p:cBhvr>
                                      <p:tavLst>
                                        <p:tav tm="0">
                                          <p:val>
                                            <p:fltVal val="0"/>
                                          </p:val>
                                        </p:tav>
                                        <p:tav tm="100000">
                                          <p:val>
                                            <p:strVal val="#ppt_h"/>
                                          </p:val>
                                        </p:tav>
                                      </p:tavLst>
                                    </p:anim>
                                    <p:animEffect transition="in" filter="fade">
                                      <p:cBhvr>
                                        <p:cTn id="35" dur="250"/>
                                        <p:tgtEl>
                                          <p:spTgt spid="1037"/>
                                        </p:tgtEl>
                                      </p:cBhvr>
                                    </p:animEffect>
                                  </p:childTnLst>
                                </p:cTn>
                              </p:par>
                            </p:childTnLst>
                          </p:cTn>
                        </p:par>
                        <p:par>
                          <p:cTn id="36" fill="hold">
                            <p:stCondLst>
                              <p:cond delay="1750"/>
                            </p:stCondLst>
                            <p:childTnLst>
                              <p:par>
                                <p:cTn id="37" presetID="14" presetClass="entr" presetSubtype="1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1036" grpId="0"/>
      <p:bldP spid="1046" grpId="0" animBg="1"/>
      <p:bldP spid="10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215029" y="1582198"/>
            <a:ext cx="2532555" cy="282197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EC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076563" y="1954797"/>
            <a:ext cx="2739787" cy="2122959"/>
          </a:xfrm>
          <a:prstGeom prst="rect">
            <a:avLst/>
          </a:prstGeom>
          <a:noFill/>
          <a:ln>
            <a:noFill/>
          </a:ln>
        </p:spPr>
        <p:txBody>
          <a:bodyPr spcFirstLastPara="1" wrap="square" lIns="91425" tIns="91425" rIns="91425" bIns="91425" anchor="ctr" anchorCtr="0">
            <a:noAutofit/>
          </a:bodyPr>
          <a:lstStyle/>
          <a:p>
            <a:pPr lvl="0" algn="ctr"/>
            <a:r>
              <a:rPr lang="en-GB" sz="1350" dirty="0"/>
              <a:t>The wheels of a vehicle rotate with respect to the axle. This rotation of the wheels helps to move the vehicle in the forward or reverse direction. The motion of the wheels demonstrates the rotatory motion, whereas the motion of the car is the result of the conversion of rotational motion into linear motion.</a:t>
            </a:r>
            <a:endParaRPr sz="1350"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335228" y="866960"/>
            <a:ext cx="2594929" cy="325800"/>
          </a:xfrm>
          <a:prstGeom prst="rect">
            <a:avLst/>
          </a:prstGeom>
          <a:noFill/>
          <a:ln>
            <a:noFill/>
          </a:ln>
        </p:spPr>
        <p:txBody>
          <a:bodyPr spcFirstLastPara="1" wrap="square" lIns="91425" tIns="91425" rIns="91425" bIns="91425" anchor="ctr" anchorCtr="0">
            <a:noAutofit/>
          </a:bodyPr>
          <a:lstStyle/>
          <a:p>
            <a:pPr lvl="0" algn="ctr"/>
            <a:r>
              <a:rPr lang="en-GB" sz="2200" dirty="0">
                <a:solidFill>
                  <a:schemeClr val="dk1"/>
                </a:solidFill>
                <a:latin typeface="Times New Roman" panose="02020603050405020304" pitchFamily="18" charset="0"/>
                <a:ea typeface="Kulim Park"/>
                <a:cs typeface="Times New Roman" panose="02020603050405020304" pitchFamily="18" charset="0"/>
                <a:sym typeface="Kulim Park"/>
              </a:rPr>
              <a:t>Wheels on vehicles</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754" y="1860235"/>
            <a:ext cx="2536593" cy="2222139"/>
          </a:xfrm>
          <a:prstGeom prst="rect">
            <a:avLst/>
          </a:prstGeom>
        </p:spPr>
      </p:pic>
    </p:spTree>
    <p:extLst>
      <p:ext uri="{BB962C8B-B14F-4D97-AF65-F5344CB8AC3E}">
        <p14:creationId xmlns:p14="http://schemas.microsoft.com/office/powerpoint/2010/main" val="38644414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p:cTn id="7" dur="250" fill="hold"/>
                                        <p:tgtEl>
                                          <p:spTgt spid="1046"/>
                                        </p:tgtEl>
                                        <p:attrNameLst>
                                          <p:attrName>ppt_w</p:attrName>
                                        </p:attrNameLst>
                                      </p:cBhvr>
                                      <p:tavLst>
                                        <p:tav tm="0">
                                          <p:val>
                                            <p:fltVal val="0"/>
                                          </p:val>
                                        </p:tav>
                                        <p:tav tm="100000">
                                          <p:val>
                                            <p:strVal val="#ppt_w"/>
                                          </p:val>
                                        </p:tav>
                                      </p:tavLst>
                                    </p:anim>
                                    <p:anim calcmode="lin" valueType="num">
                                      <p:cBhvr>
                                        <p:cTn id="8" dur="250" fill="hold"/>
                                        <p:tgtEl>
                                          <p:spTgt spid="1046"/>
                                        </p:tgtEl>
                                        <p:attrNameLst>
                                          <p:attrName>ppt_h</p:attrName>
                                        </p:attrNameLst>
                                      </p:cBhvr>
                                      <p:tavLst>
                                        <p:tav tm="0">
                                          <p:val>
                                            <p:fltVal val="0"/>
                                          </p:val>
                                        </p:tav>
                                        <p:tav tm="100000">
                                          <p:val>
                                            <p:strVal val="#ppt_h"/>
                                          </p:val>
                                        </p:tav>
                                      </p:tavLst>
                                    </p:anim>
                                    <p:animEffect transition="in" filter="fade">
                                      <p:cBhvr>
                                        <p:cTn id="9" dur="250"/>
                                        <p:tgtEl>
                                          <p:spTgt spid="104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35"/>
                                        </p:tgtEl>
                                        <p:attrNameLst>
                                          <p:attrName>style.visibility</p:attrName>
                                        </p:attrNameLst>
                                      </p:cBhvr>
                                      <p:to>
                                        <p:strVal val="visible"/>
                                      </p:to>
                                    </p:set>
                                    <p:anim calcmode="lin" valueType="num">
                                      <p:cBhvr>
                                        <p:cTn id="13" dur="250" fill="hold"/>
                                        <p:tgtEl>
                                          <p:spTgt spid="1035"/>
                                        </p:tgtEl>
                                        <p:attrNameLst>
                                          <p:attrName>ppt_w</p:attrName>
                                        </p:attrNameLst>
                                      </p:cBhvr>
                                      <p:tavLst>
                                        <p:tav tm="0">
                                          <p:val>
                                            <p:fltVal val="0"/>
                                          </p:val>
                                        </p:tav>
                                        <p:tav tm="100000">
                                          <p:val>
                                            <p:strVal val="#ppt_w"/>
                                          </p:val>
                                        </p:tav>
                                      </p:tavLst>
                                    </p:anim>
                                    <p:anim calcmode="lin" valueType="num">
                                      <p:cBhvr>
                                        <p:cTn id="14" dur="250" fill="hold"/>
                                        <p:tgtEl>
                                          <p:spTgt spid="1035"/>
                                        </p:tgtEl>
                                        <p:attrNameLst>
                                          <p:attrName>ppt_h</p:attrName>
                                        </p:attrNameLst>
                                      </p:cBhvr>
                                      <p:tavLst>
                                        <p:tav tm="0">
                                          <p:val>
                                            <p:fltVal val="0"/>
                                          </p:val>
                                        </p:tav>
                                        <p:tav tm="100000">
                                          <p:val>
                                            <p:strVal val="#ppt_h"/>
                                          </p:val>
                                        </p:tav>
                                      </p:tavLst>
                                    </p:anim>
                                    <p:animEffect transition="in" filter="fade">
                                      <p:cBhvr>
                                        <p:cTn id="15" dur="250"/>
                                        <p:tgtEl>
                                          <p:spTgt spid="103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barn(inVertical)">
                                      <p:cBhvr>
                                        <p:cTn id="19" dur="250"/>
                                        <p:tgtEl>
                                          <p:spTgt spid="1030"/>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barn(inVertical)">
                                      <p:cBhvr>
                                        <p:cTn id="23" dur="250"/>
                                        <p:tgtEl>
                                          <p:spTgt spid="104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50"/>
                                        <p:tgtEl>
                                          <p:spTgt spid="1036"/>
                                        </p:tgtEl>
                                      </p:cBhvr>
                                    </p:animEffect>
                                    <p:anim calcmode="lin" valueType="num">
                                      <p:cBhvr>
                                        <p:cTn id="28" dur="250" fill="hold"/>
                                        <p:tgtEl>
                                          <p:spTgt spid="1036"/>
                                        </p:tgtEl>
                                        <p:attrNameLst>
                                          <p:attrName>ppt_x</p:attrName>
                                        </p:attrNameLst>
                                      </p:cBhvr>
                                      <p:tavLst>
                                        <p:tav tm="0">
                                          <p:val>
                                            <p:strVal val="#ppt_x"/>
                                          </p:val>
                                        </p:tav>
                                        <p:tav tm="100000">
                                          <p:val>
                                            <p:strVal val="#ppt_x"/>
                                          </p:val>
                                        </p:tav>
                                      </p:tavLst>
                                    </p:anim>
                                    <p:anim calcmode="lin" valueType="num">
                                      <p:cBhvr>
                                        <p:cTn id="29" dur="250" fill="hold"/>
                                        <p:tgtEl>
                                          <p:spTgt spid="1036"/>
                                        </p:tgtEl>
                                        <p:attrNameLst>
                                          <p:attrName>ppt_y</p:attrName>
                                        </p:attrNameLst>
                                      </p:cBhvr>
                                      <p:tavLst>
                                        <p:tav tm="0">
                                          <p:val>
                                            <p:strVal val="#ppt_y+.1"/>
                                          </p:val>
                                        </p:tav>
                                        <p:tav tm="100000">
                                          <p:val>
                                            <p:strVal val="#ppt_y"/>
                                          </p:val>
                                        </p:tav>
                                      </p:tavLst>
                                    </p:anim>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1037"/>
                                        </p:tgtEl>
                                        <p:attrNameLst>
                                          <p:attrName>style.visibility</p:attrName>
                                        </p:attrNameLst>
                                      </p:cBhvr>
                                      <p:to>
                                        <p:strVal val="visible"/>
                                      </p:to>
                                    </p:set>
                                    <p:anim calcmode="lin" valueType="num">
                                      <p:cBhvr>
                                        <p:cTn id="33" dur="250" fill="hold"/>
                                        <p:tgtEl>
                                          <p:spTgt spid="1037"/>
                                        </p:tgtEl>
                                        <p:attrNameLst>
                                          <p:attrName>ppt_w</p:attrName>
                                        </p:attrNameLst>
                                      </p:cBhvr>
                                      <p:tavLst>
                                        <p:tav tm="0">
                                          <p:val>
                                            <p:fltVal val="0"/>
                                          </p:val>
                                        </p:tav>
                                        <p:tav tm="100000">
                                          <p:val>
                                            <p:strVal val="#ppt_w"/>
                                          </p:val>
                                        </p:tav>
                                      </p:tavLst>
                                    </p:anim>
                                    <p:anim calcmode="lin" valueType="num">
                                      <p:cBhvr>
                                        <p:cTn id="34" dur="250" fill="hold"/>
                                        <p:tgtEl>
                                          <p:spTgt spid="1037"/>
                                        </p:tgtEl>
                                        <p:attrNameLst>
                                          <p:attrName>ppt_h</p:attrName>
                                        </p:attrNameLst>
                                      </p:cBhvr>
                                      <p:tavLst>
                                        <p:tav tm="0">
                                          <p:val>
                                            <p:fltVal val="0"/>
                                          </p:val>
                                        </p:tav>
                                        <p:tav tm="100000">
                                          <p:val>
                                            <p:strVal val="#ppt_h"/>
                                          </p:val>
                                        </p:tav>
                                      </p:tavLst>
                                    </p:anim>
                                    <p:animEffect transition="in" filter="fade">
                                      <p:cBhvr>
                                        <p:cTn id="35" dur="250"/>
                                        <p:tgtEl>
                                          <p:spTgt spid="1037"/>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1036" grpId="0"/>
      <p:bldP spid="1046" grpId="0" animBg="1"/>
      <p:bldP spid="10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204041" y="1592893"/>
            <a:ext cx="2279594" cy="254010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5E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132361" y="1814641"/>
            <a:ext cx="2368711" cy="2096611"/>
          </a:xfrm>
          <a:prstGeom prst="rect">
            <a:avLst/>
          </a:prstGeom>
          <a:noFill/>
          <a:ln>
            <a:noFill/>
          </a:ln>
        </p:spPr>
        <p:txBody>
          <a:bodyPr spcFirstLastPara="1" wrap="square" lIns="91425" tIns="91425" rIns="91425" bIns="91425" anchor="ctr" anchorCtr="0">
            <a:noAutofit/>
          </a:bodyPr>
          <a:lstStyle/>
          <a:p>
            <a:pPr lvl="0" algn="ctr"/>
            <a:r>
              <a:rPr lang="en-GB" dirty="0"/>
              <a:t>The minute, hour, and second hand of a clock rotate in a circular direction, keeping the pinpoint as the centre or the axis of rotation. Hence, the hands of a clock are said to be exhibiting rotatory motion.</a:t>
            </a:r>
            <a:endParaRPr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352723" y="887674"/>
            <a:ext cx="2598235" cy="325800"/>
          </a:xfrm>
          <a:prstGeom prst="rect">
            <a:avLst/>
          </a:prstGeom>
          <a:noFill/>
          <a:ln>
            <a:noFill/>
          </a:ln>
        </p:spPr>
        <p:txBody>
          <a:bodyPr spcFirstLastPara="1" wrap="square" lIns="91425" tIns="91425" rIns="91425" bIns="91425" anchor="ctr" anchorCtr="0">
            <a:noAutofit/>
          </a:bodyPr>
          <a:lstStyle/>
          <a:p>
            <a:pPr lvl="0" algn="ctr"/>
            <a:r>
              <a:rPr lang="en-GB" sz="2400" dirty="0">
                <a:solidFill>
                  <a:schemeClr val="dk1"/>
                </a:solidFill>
                <a:latin typeface="Times New Roman" panose="02020603050405020304" pitchFamily="18" charset="0"/>
                <a:ea typeface="Kulim Park"/>
                <a:cs typeface="Times New Roman" panose="02020603050405020304" pitchFamily="18" charset="0"/>
                <a:sym typeface="Kulim Park"/>
              </a:rPr>
              <a:t>Clock Ticking</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66" y="1814641"/>
            <a:ext cx="2221979" cy="2221979"/>
          </a:xfrm>
          <a:prstGeom prst="rect">
            <a:avLst/>
          </a:prstGeom>
        </p:spPr>
      </p:pic>
    </p:spTree>
    <p:extLst>
      <p:ext uri="{BB962C8B-B14F-4D97-AF65-F5344CB8AC3E}">
        <p14:creationId xmlns:p14="http://schemas.microsoft.com/office/powerpoint/2010/main" val="4284488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p:cTn id="7" dur="250" fill="hold"/>
                                        <p:tgtEl>
                                          <p:spTgt spid="1046"/>
                                        </p:tgtEl>
                                        <p:attrNameLst>
                                          <p:attrName>ppt_w</p:attrName>
                                        </p:attrNameLst>
                                      </p:cBhvr>
                                      <p:tavLst>
                                        <p:tav tm="0">
                                          <p:val>
                                            <p:fltVal val="0"/>
                                          </p:val>
                                        </p:tav>
                                        <p:tav tm="100000">
                                          <p:val>
                                            <p:strVal val="#ppt_w"/>
                                          </p:val>
                                        </p:tav>
                                      </p:tavLst>
                                    </p:anim>
                                    <p:anim calcmode="lin" valueType="num">
                                      <p:cBhvr>
                                        <p:cTn id="8" dur="250" fill="hold"/>
                                        <p:tgtEl>
                                          <p:spTgt spid="1046"/>
                                        </p:tgtEl>
                                        <p:attrNameLst>
                                          <p:attrName>ppt_h</p:attrName>
                                        </p:attrNameLst>
                                      </p:cBhvr>
                                      <p:tavLst>
                                        <p:tav tm="0">
                                          <p:val>
                                            <p:fltVal val="0"/>
                                          </p:val>
                                        </p:tav>
                                        <p:tav tm="100000">
                                          <p:val>
                                            <p:strVal val="#ppt_h"/>
                                          </p:val>
                                        </p:tav>
                                      </p:tavLst>
                                    </p:anim>
                                    <p:animEffect transition="in" filter="fade">
                                      <p:cBhvr>
                                        <p:cTn id="9" dur="250"/>
                                        <p:tgtEl>
                                          <p:spTgt spid="104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35"/>
                                        </p:tgtEl>
                                        <p:attrNameLst>
                                          <p:attrName>style.visibility</p:attrName>
                                        </p:attrNameLst>
                                      </p:cBhvr>
                                      <p:to>
                                        <p:strVal val="visible"/>
                                      </p:to>
                                    </p:set>
                                    <p:anim calcmode="lin" valueType="num">
                                      <p:cBhvr>
                                        <p:cTn id="13" dur="250" fill="hold"/>
                                        <p:tgtEl>
                                          <p:spTgt spid="1035"/>
                                        </p:tgtEl>
                                        <p:attrNameLst>
                                          <p:attrName>ppt_w</p:attrName>
                                        </p:attrNameLst>
                                      </p:cBhvr>
                                      <p:tavLst>
                                        <p:tav tm="0">
                                          <p:val>
                                            <p:fltVal val="0"/>
                                          </p:val>
                                        </p:tav>
                                        <p:tav tm="100000">
                                          <p:val>
                                            <p:strVal val="#ppt_w"/>
                                          </p:val>
                                        </p:tav>
                                      </p:tavLst>
                                    </p:anim>
                                    <p:anim calcmode="lin" valueType="num">
                                      <p:cBhvr>
                                        <p:cTn id="14" dur="250" fill="hold"/>
                                        <p:tgtEl>
                                          <p:spTgt spid="1035"/>
                                        </p:tgtEl>
                                        <p:attrNameLst>
                                          <p:attrName>ppt_h</p:attrName>
                                        </p:attrNameLst>
                                      </p:cBhvr>
                                      <p:tavLst>
                                        <p:tav tm="0">
                                          <p:val>
                                            <p:fltVal val="0"/>
                                          </p:val>
                                        </p:tav>
                                        <p:tav tm="100000">
                                          <p:val>
                                            <p:strVal val="#ppt_h"/>
                                          </p:val>
                                        </p:tav>
                                      </p:tavLst>
                                    </p:anim>
                                    <p:animEffect transition="in" filter="fade">
                                      <p:cBhvr>
                                        <p:cTn id="15" dur="250"/>
                                        <p:tgtEl>
                                          <p:spTgt spid="103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barn(inVertical)">
                                      <p:cBhvr>
                                        <p:cTn id="19" dur="250"/>
                                        <p:tgtEl>
                                          <p:spTgt spid="1030"/>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barn(inVertical)">
                                      <p:cBhvr>
                                        <p:cTn id="23" dur="250"/>
                                        <p:tgtEl>
                                          <p:spTgt spid="104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50"/>
                                        <p:tgtEl>
                                          <p:spTgt spid="1036"/>
                                        </p:tgtEl>
                                      </p:cBhvr>
                                    </p:animEffect>
                                    <p:anim calcmode="lin" valueType="num">
                                      <p:cBhvr>
                                        <p:cTn id="28" dur="250" fill="hold"/>
                                        <p:tgtEl>
                                          <p:spTgt spid="1036"/>
                                        </p:tgtEl>
                                        <p:attrNameLst>
                                          <p:attrName>ppt_x</p:attrName>
                                        </p:attrNameLst>
                                      </p:cBhvr>
                                      <p:tavLst>
                                        <p:tav tm="0">
                                          <p:val>
                                            <p:strVal val="#ppt_x"/>
                                          </p:val>
                                        </p:tav>
                                        <p:tav tm="100000">
                                          <p:val>
                                            <p:strVal val="#ppt_x"/>
                                          </p:val>
                                        </p:tav>
                                      </p:tavLst>
                                    </p:anim>
                                    <p:anim calcmode="lin" valueType="num">
                                      <p:cBhvr>
                                        <p:cTn id="29" dur="250" fill="hold"/>
                                        <p:tgtEl>
                                          <p:spTgt spid="1036"/>
                                        </p:tgtEl>
                                        <p:attrNameLst>
                                          <p:attrName>ppt_y</p:attrName>
                                        </p:attrNameLst>
                                      </p:cBhvr>
                                      <p:tavLst>
                                        <p:tav tm="0">
                                          <p:val>
                                            <p:strVal val="#ppt_y+.1"/>
                                          </p:val>
                                        </p:tav>
                                        <p:tav tm="100000">
                                          <p:val>
                                            <p:strVal val="#ppt_y"/>
                                          </p:val>
                                        </p:tav>
                                      </p:tavLst>
                                    </p:anim>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1037"/>
                                        </p:tgtEl>
                                        <p:attrNameLst>
                                          <p:attrName>style.visibility</p:attrName>
                                        </p:attrNameLst>
                                      </p:cBhvr>
                                      <p:to>
                                        <p:strVal val="visible"/>
                                      </p:to>
                                    </p:set>
                                    <p:anim calcmode="lin" valueType="num">
                                      <p:cBhvr>
                                        <p:cTn id="33" dur="250" fill="hold"/>
                                        <p:tgtEl>
                                          <p:spTgt spid="1037"/>
                                        </p:tgtEl>
                                        <p:attrNameLst>
                                          <p:attrName>ppt_w</p:attrName>
                                        </p:attrNameLst>
                                      </p:cBhvr>
                                      <p:tavLst>
                                        <p:tav tm="0">
                                          <p:val>
                                            <p:fltVal val="0"/>
                                          </p:val>
                                        </p:tav>
                                        <p:tav tm="100000">
                                          <p:val>
                                            <p:strVal val="#ppt_w"/>
                                          </p:val>
                                        </p:tav>
                                      </p:tavLst>
                                    </p:anim>
                                    <p:anim calcmode="lin" valueType="num">
                                      <p:cBhvr>
                                        <p:cTn id="34" dur="250" fill="hold"/>
                                        <p:tgtEl>
                                          <p:spTgt spid="1037"/>
                                        </p:tgtEl>
                                        <p:attrNameLst>
                                          <p:attrName>ppt_h</p:attrName>
                                        </p:attrNameLst>
                                      </p:cBhvr>
                                      <p:tavLst>
                                        <p:tav tm="0">
                                          <p:val>
                                            <p:fltVal val="0"/>
                                          </p:val>
                                        </p:tav>
                                        <p:tav tm="100000">
                                          <p:val>
                                            <p:strVal val="#ppt_h"/>
                                          </p:val>
                                        </p:tav>
                                      </p:tavLst>
                                    </p:anim>
                                    <p:animEffect transition="in" filter="fade">
                                      <p:cBhvr>
                                        <p:cTn id="35" dur="250"/>
                                        <p:tgtEl>
                                          <p:spTgt spid="1037"/>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1036" grpId="0"/>
      <p:bldP spid="1046" grpId="0" animBg="1"/>
      <p:bldP spid="10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315014" y="1484876"/>
            <a:ext cx="2337840" cy="282197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EC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075652" y="1825619"/>
            <a:ext cx="2811307" cy="2178377"/>
          </a:xfrm>
          <a:prstGeom prst="rect">
            <a:avLst/>
          </a:prstGeom>
          <a:noFill/>
          <a:ln>
            <a:noFill/>
          </a:ln>
        </p:spPr>
        <p:txBody>
          <a:bodyPr spcFirstLastPara="1" wrap="square" lIns="91425" tIns="91425" rIns="91425" bIns="91425" anchor="ctr" anchorCtr="0">
            <a:noAutofit/>
          </a:bodyPr>
          <a:lstStyle/>
          <a:p>
            <a:pPr lvl="0" algn="ctr"/>
            <a:r>
              <a:rPr lang="en-GB" dirty="0"/>
              <a:t>A blender is one of the most common examples of </a:t>
            </a:r>
            <a:r>
              <a:rPr lang="en-GB" dirty="0" smtClean="0"/>
              <a:t>rotatory </a:t>
            </a:r>
            <a:r>
              <a:rPr lang="en-GB" dirty="0"/>
              <a:t>motion in real life. When the power switch of a blender is pressed, the motor present inside the internal circuitry of the appliance helps the blades rotate and display rotary motion</a:t>
            </a:r>
            <a:r>
              <a:rPr lang="en-GB" sz="1350" dirty="0"/>
              <a:t>.</a:t>
            </a:r>
            <a:endParaRPr sz="1350"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312587" y="849854"/>
            <a:ext cx="2594929" cy="325800"/>
          </a:xfrm>
          <a:prstGeom prst="rect">
            <a:avLst/>
          </a:prstGeom>
          <a:noFill/>
          <a:ln>
            <a:noFill/>
          </a:ln>
        </p:spPr>
        <p:txBody>
          <a:bodyPr spcFirstLastPara="1" wrap="square" lIns="91425" tIns="91425" rIns="91425" bIns="91425" anchor="ctr" anchorCtr="0">
            <a:noAutofit/>
          </a:bodyPr>
          <a:lstStyle/>
          <a:p>
            <a:pPr lvl="0" algn="ctr"/>
            <a:r>
              <a:rPr lang="en-GB" sz="2400" dirty="0">
                <a:solidFill>
                  <a:schemeClr val="dk1"/>
                </a:solidFill>
                <a:latin typeface="Times New Roman" panose="02020603050405020304" pitchFamily="18" charset="0"/>
                <a:ea typeface="Kulim Park"/>
                <a:cs typeface="Times New Roman" panose="02020603050405020304" pitchFamily="18" charset="0"/>
                <a:sym typeface="Kulim Park"/>
              </a:rPr>
              <a:t>Kitchen</a:t>
            </a:r>
            <a:r>
              <a:rPr lang="en-GB" sz="2200" dirty="0">
                <a:solidFill>
                  <a:schemeClr val="dk1"/>
                </a:solidFill>
                <a:latin typeface="Times New Roman" panose="02020603050405020304" pitchFamily="18" charset="0"/>
                <a:ea typeface="Kulim Park"/>
                <a:cs typeface="Times New Roman" panose="02020603050405020304" pitchFamily="18" charset="0"/>
                <a:sym typeface="Kulim Park"/>
              </a:rPr>
              <a:t> Blenders</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30" y="1860235"/>
            <a:ext cx="1544640" cy="2242220"/>
          </a:xfrm>
          <a:prstGeom prst="rect">
            <a:avLst/>
          </a:prstGeom>
        </p:spPr>
      </p:pic>
    </p:spTree>
    <p:extLst>
      <p:ext uri="{BB962C8B-B14F-4D97-AF65-F5344CB8AC3E}">
        <p14:creationId xmlns:p14="http://schemas.microsoft.com/office/powerpoint/2010/main" val="562071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p:cTn id="7" dur="250" fill="hold"/>
                                        <p:tgtEl>
                                          <p:spTgt spid="1046"/>
                                        </p:tgtEl>
                                        <p:attrNameLst>
                                          <p:attrName>ppt_w</p:attrName>
                                        </p:attrNameLst>
                                      </p:cBhvr>
                                      <p:tavLst>
                                        <p:tav tm="0">
                                          <p:val>
                                            <p:fltVal val="0"/>
                                          </p:val>
                                        </p:tav>
                                        <p:tav tm="100000">
                                          <p:val>
                                            <p:strVal val="#ppt_w"/>
                                          </p:val>
                                        </p:tav>
                                      </p:tavLst>
                                    </p:anim>
                                    <p:anim calcmode="lin" valueType="num">
                                      <p:cBhvr>
                                        <p:cTn id="8" dur="250" fill="hold"/>
                                        <p:tgtEl>
                                          <p:spTgt spid="1046"/>
                                        </p:tgtEl>
                                        <p:attrNameLst>
                                          <p:attrName>ppt_h</p:attrName>
                                        </p:attrNameLst>
                                      </p:cBhvr>
                                      <p:tavLst>
                                        <p:tav tm="0">
                                          <p:val>
                                            <p:fltVal val="0"/>
                                          </p:val>
                                        </p:tav>
                                        <p:tav tm="100000">
                                          <p:val>
                                            <p:strVal val="#ppt_h"/>
                                          </p:val>
                                        </p:tav>
                                      </p:tavLst>
                                    </p:anim>
                                    <p:animEffect transition="in" filter="fade">
                                      <p:cBhvr>
                                        <p:cTn id="9" dur="250"/>
                                        <p:tgtEl>
                                          <p:spTgt spid="104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35"/>
                                        </p:tgtEl>
                                        <p:attrNameLst>
                                          <p:attrName>style.visibility</p:attrName>
                                        </p:attrNameLst>
                                      </p:cBhvr>
                                      <p:to>
                                        <p:strVal val="visible"/>
                                      </p:to>
                                    </p:set>
                                    <p:anim calcmode="lin" valueType="num">
                                      <p:cBhvr>
                                        <p:cTn id="13" dur="250" fill="hold"/>
                                        <p:tgtEl>
                                          <p:spTgt spid="1035"/>
                                        </p:tgtEl>
                                        <p:attrNameLst>
                                          <p:attrName>ppt_w</p:attrName>
                                        </p:attrNameLst>
                                      </p:cBhvr>
                                      <p:tavLst>
                                        <p:tav tm="0">
                                          <p:val>
                                            <p:fltVal val="0"/>
                                          </p:val>
                                        </p:tav>
                                        <p:tav tm="100000">
                                          <p:val>
                                            <p:strVal val="#ppt_w"/>
                                          </p:val>
                                        </p:tav>
                                      </p:tavLst>
                                    </p:anim>
                                    <p:anim calcmode="lin" valueType="num">
                                      <p:cBhvr>
                                        <p:cTn id="14" dur="250" fill="hold"/>
                                        <p:tgtEl>
                                          <p:spTgt spid="1035"/>
                                        </p:tgtEl>
                                        <p:attrNameLst>
                                          <p:attrName>ppt_h</p:attrName>
                                        </p:attrNameLst>
                                      </p:cBhvr>
                                      <p:tavLst>
                                        <p:tav tm="0">
                                          <p:val>
                                            <p:fltVal val="0"/>
                                          </p:val>
                                        </p:tav>
                                        <p:tav tm="100000">
                                          <p:val>
                                            <p:strVal val="#ppt_h"/>
                                          </p:val>
                                        </p:tav>
                                      </p:tavLst>
                                    </p:anim>
                                    <p:animEffect transition="in" filter="fade">
                                      <p:cBhvr>
                                        <p:cTn id="15" dur="250"/>
                                        <p:tgtEl>
                                          <p:spTgt spid="103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barn(inVertical)">
                                      <p:cBhvr>
                                        <p:cTn id="19" dur="250"/>
                                        <p:tgtEl>
                                          <p:spTgt spid="1030"/>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barn(inVertical)">
                                      <p:cBhvr>
                                        <p:cTn id="23" dur="250"/>
                                        <p:tgtEl>
                                          <p:spTgt spid="104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50"/>
                                        <p:tgtEl>
                                          <p:spTgt spid="1036"/>
                                        </p:tgtEl>
                                      </p:cBhvr>
                                    </p:animEffect>
                                    <p:anim calcmode="lin" valueType="num">
                                      <p:cBhvr>
                                        <p:cTn id="28" dur="250" fill="hold"/>
                                        <p:tgtEl>
                                          <p:spTgt spid="1036"/>
                                        </p:tgtEl>
                                        <p:attrNameLst>
                                          <p:attrName>ppt_x</p:attrName>
                                        </p:attrNameLst>
                                      </p:cBhvr>
                                      <p:tavLst>
                                        <p:tav tm="0">
                                          <p:val>
                                            <p:strVal val="#ppt_x"/>
                                          </p:val>
                                        </p:tav>
                                        <p:tav tm="100000">
                                          <p:val>
                                            <p:strVal val="#ppt_x"/>
                                          </p:val>
                                        </p:tav>
                                      </p:tavLst>
                                    </p:anim>
                                    <p:anim calcmode="lin" valueType="num">
                                      <p:cBhvr>
                                        <p:cTn id="29" dur="250" fill="hold"/>
                                        <p:tgtEl>
                                          <p:spTgt spid="1036"/>
                                        </p:tgtEl>
                                        <p:attrNameLst>
                                          <p:attrName>ppt_y</p:attrName>
                                        </p:attrNameLst>
                                      </p:cBhvr>
                                      <p:tavLst>
                                        <p:tav tm="0">
                                          <p:val>
                                            <p:strVal val="#ppt_y+.1"/>
                                          </p:val>
                                        </p:tav>
                                        <p:tav tm="100000">
                                          <p:val>
                                            <p:strVal val="#ppt_y"/>
                                          </p:val>
                                        </p:tav>
                                      </p:tavLst>
                                    </p:anim>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1037"/>
                                        </p:tgtEl>
                                        <p:attrNameLst>
                                          <p:attrName>style.visibility</p:attrName>
                                        </p:attrNameLst>
                                      </p:cBhvr>
                                      <p:to>
                                        <p:strVal val="visible"/>
                                      </p:to>
                                    </p:set>
                                    <p:anim calcmode="lin" valueType="num">
                                      <p:cBhvr>
                                        <p:cTn id="33" dur="250" fill="hold"/>
                                        <p:tgtEl>
                                          <p:spTgt spid="1037"/>
                                        </p:tgtEl>
                                        <p:attrNameLst>
                                          <p:attrName>ppt_w</p:attrName>
                                        </p:attrNameLst>
                                      </p:cBhvr>
                                      <p:tavLst>
                                        <p:tav tm="0">
                                          <p:val>
                                            <p:fltVal val="0"/>
                                          </p:val>
                                        </p:tav>
                                        <p:tav tm="100000">
                                          <p:val>
                                            <p:strVal val="#ppt_w"/>
                                          </p:val>
                                        </p:tav>
                                      </p:tavLst>
                                    </p:anim>
                                    <p:anim calcmode="lin" valueType="num">
                                      <p:cBhvr>
                                        <p:cTn id="34" dur="250" fill="hold"/>
                                        <p:tgtEl>
                                          <p:spTgt spid="1037"/>
                                        </p:tgtEl>
                                        <p:attrNameLst>
                                          <p:attrName>ppt_h</p:attrName>
                                        </p:attrNameLst>
                                      </p:cBhvr>
                                      <p:tavLst>
                                        <p:tav tm="0">
                                          <p:val>
                                            <p:fltVal val="0"/>
                                          </p:val>
                                        </p:tav>
                                        <p:tav tm="100000">
                                          <p:val>
                                            <p:strVal val="#ppt_h"/>
                                          </p:val>
                                        </p:tav>
                                      </p:tavLst>
                                    </p:anim>
                                    <p:animEffect transition="in" filter="fade">
                                      <p:cBhvr>
                                        <p:cTn id="35" dur="250"/>
                                        <p:tgtEl>
                                          <p:spTgt spid="1037"/>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randombar(horizontal)">
                                      <p:cBhvr>
                                        <p:cTn id="3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1036" grpId="0"/>
      <p:bldP spid="1046" grpId="0" animBg="1"/>
      <p:bldP spid="10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cxnSp>
        <p:nvCxnSpPr>
          <p:cNvPr id="1035" name="Google Shape;1035;p56"/>
          <p:cNvCxnSpPr>
            <a:stCxn id="1030" idx="1"/>
            <a:endCxn id="1036" idx="0"/>
          </p:cNvCxnSpPr>
          <p:nvPr/>
        </p:nvCxnSpPr>
        <p:spPr>
          <a:xfrm flipH="1">
            <a:off x="2290751" y="1034635"/>
            <a:ext cx="1202700" cy="825600"/>
          </a:xfrm>
          <a:prstGeom prst="bentConnector2">
            <a:avLst/>
          </a:prstGeom>
          <a:noFill/>
          <a:ln w="28575" cap="flat" cmpd="sng">
            <a:solidFill>
              <a:schemeClr val="dk2"/>
            </a:solidFill>
            <a:prstDash val="solid"/>
            <a:round/>
            <a:headEnd type="none" w="med" len="med"/>
            <a:tailEnd type="none" w="med" len="med"/>
          </a:ln>
        </p:spPr>
      </p:cxnSp>
      <p:cxnSp>
        <p:nvCxnSpPr>
          <p:cNvPr id="1037" name="Google Shape;1037;p56"/>
          <p:cNvCxnSpPr>
            <a:stCxn id="1030" idx="3"/>
            <a:endCxn id="1038" idx="0"/>
          </p:cNvCxnSpPr>
          <p:nvPr/>
        </p:nvCxnSpPr>
        <p:spPr>
          <a:xfrm>
            <a:off x="5726651" y="1034635"/>
            <a:ext cx="1202400" cy="825600"/>
          </a:xfrm>
          <a:prstGeom prst="bentConnector2">
            <a:avLst/>
          </a:prstGeom>
          <a:noFill/>
          <a:ln w="28575" cap="flat" cmpd="sng">
            <a:solidFill>
              <a:schemeClr val="dk2"/>
            </a:solidFill>
            <a:prstDash val="solid"/>
            <a:round/>
            <a:headEnd type="none" w="med" len="med"/>
            <a:tailEnd type="none" w="med" len="med"/>
          </a:ln>
        </p:spPr>
      </p:cxnSp>
      <p:sp>
        <p:nvSpPr>
          <p:cNvPr id="1039" name="Google Shape;1039;p56"/>
          <p:cNvSpPr txBox="1">
            <a:spLocks noGrp="1"/>
          </p:cNvSpPr>
          <p:nvPr>
            <p:ph type="title"/>
          </p:nvPr>
        </p:nvSpPr>
        <p:spPr>
          <a:xfrm flipH="1">
            <a:off x="719922" y="0"/>
            <a:ext cx="7704000" cy="657900"/>
          </a:xfrm>
          <a:prstGeom prst="rect">
            <a:avLst/>
          </a:prstGeom>
        </p:spPr>
        <p:txBody>
          <a:bodyPr spcFirstLastPara="1" wrap="square" lIns="91425" tIns="91425" rIns="91425" bIns="91425" anchor="ctr" anchorCtr="0">
            <a:noAutofit/>
          </a:bodyPr>
          <a:lstStyle/>
          <a:p>
            <a:r>
              <a:rPr lang="en-GB" sz="2400" b="1" u="sng" dirty="0" smtClean="0">
                <a:solidFill>
                  <a:schemeClr val="tx1"/>
                </a:solidFill>
                <a:latin typeface="Times New Roman" panose="02020603050405020304" pitchFamily="18" charset="0"/>
                <a:cs typeface="Times New Roman" panose="02020603050405020304" pitchFamily="18" charset="0"/>
              </a:rPr>
              <a:t>Real life Examples</a:t>
            </a:r>
            <a:endParaRPr lang="en-US" sz="2400" b="1" u="sng" dirty="0">
              <a:solidFill>
                <a:schemeClr val="tx1"/>
              </a:solidFill>
              <a:latin typeface="Times New Roman" panose="02020603050405020304" pitchFamily="18" charset="0"/>
              <a:cs typeface="Times New Roman" panose="02020603050405020304" pitchFamily="18" charset="0"/>
            </a:endParaRPr>
          </a:p>
        </p:txBody>
      </p:sp>
      <p:sp>
        <p:nvSpPr>
          <p:cNvPr id="1040" name="Google Shape;1040;p56"/>
          <p:cNvSpPr/>
          <p:nvPr/>
        </p:nvSpPr>
        <p:spPr>
          <a:xfrm rot="5492828">
            <a:off x="1204041" y="1592893"/>
            <a:ext cx="2279594" cy="254010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D5E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txBox="1"/>
          <p:nvPr/>
        </p:nvSpPr>
        <p:spPr>
          <a:xfrm>
            <a:off x="1132361" y="1814641"/>
            <a:ext cx="2368711" cy="2096611"/>
          </a:xfrm>
          <a:prstGeom prst="rect">
            <a:avLst/>
          </a:prstGeom>
          <a:noFill/>
          <a:ln>
            <a:noFill/>
          </a:ln>
        </p:spPr>
        <p:txBody>
          <a:bodyPr spcFirstLastPara="1" wrap="square" lIns="91425" tIns="91425" rIns="91425" bIns="91425" anchor="ctr" anchorCtr="0">
            <a:noAutofit/>
          </a:bodyPr>
          <a:lstStyle/>
          <a:p>
            <a:pPr lvl="0" algn="ctr"/>
            <a:r>
              <a:rPr lang="en-GB" sz="1350" dirty="0"/>
              <a:t>As the name itself suggests, the motion of the earth and other planets about their respective axis is an example of rotatory motion. This spinning of the celestial bodies about their central position is a result of inertia.</a:t>
            </a:r>
            <a:endParaRPr sz="1350" dirty="0">
              <a:solidFill>
                <a:schemeClr val="accent2"/>
              </a:solidFill>
              <a:latin typeface="Kulim Park"/>
              <a:ea typeface="Kulim Park"/>
              <a:cs typeface="Kulim Park"/>
              <a:sym typeface="Kulim Park"/>
            </a:endParaRPr>
          </a:p>
        </p:txBody>
      </p:sp>
      <p:sp>
        <p:nvSpPr>
          <p:cNvPr id="1046" name="Google Shape;1046;p56"/>
          <p:cNvSpPr/>
          <p:nvPr/>
        </p:nvSpPr>
        <p:spPr>
          <a:xfrm rot="5492828">
            <a:off x="4308325" y="-159819"/>
            <a:ext cx="603397" cy="23888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txBox="1"/>
          <p:nvPr/>
        </p:nvSpPr>
        <p:spPr>
          <a:xfrm>
            <a:off x="3310934" y="873255"/>
            <a:ext cx="2598235" cy="325800"/>
          </a:xfrm>
          <a:prstGeom prst="rect">
            <a:avLst/>
          </a:prstGeom>
          <a:noFill/>
          <a:ln>
            <a:noFill/>
          </a:ln>
        </p:spPr>
        <p:txBody>
          <a:bodyPr spcFirstLastPara="1" wrap="square" lIns="91425" tIns="91425" rIns="91425" bIns="91425" anchor="ctr" anchorCtr="0">
            <a:noAutofit/>
          </a:bodyPr>
          <a:lstStyle/>
          <a:p>
            <a:pPr lvl="0" algn="ctr"/>
            <a:r>
              <a:rPr lang="en-GB" sz="2400" dirty="0">
                <a:solidFill>
                  <a:schemeClr val="dk1"/>
                </a:solidFill>
                <a:latin typeface="Times New Roman" panose="02020603050405020304" pitchFamily="18" charset="0"/>
                <a:ea typeface="Kulim Park"/>
                <a:cs typeface="Times New Roman" panose="02020603050405020304" pitchFamily="18" charset="0"/>
                <a:sym typeface="Kulim Park"/>
              </a:rPr>
              <a:t>Rotation of Earth</a:t>
            </a:r>
          </a:p>
        </p:txBody>
      </p:sp>
      <p:sp>
        <p:nvSpPr>
          <p:cNvPr id="1031" name="Google Shape;1031;p56"/>
          <p:cNvSpPr/>
          <p:nvPr/>
        </p:nvSpPr>
        <p:spPr>
          <a:xfrm>
            <a:off x="4286185" y="2926354"/>
            <a:ext cx="647700" cy="647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B09F8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867" y="1860235"/>
            <a:ext cx="2828582" cy="1883836"/>
          </a:xfrm>
          <a:prstGeom prst="rect">
            <a:avLst/>
          </a:prstGeom>
        </p:spPr>
      </p:pic>
    </p:spTree>
    <p:extLst>
      <p:ext uri="{BB962C8B-B14F-4D97-AF65-F5344CB8AC3E}">
        <p14:creationId xmlns:p14="http://schemas.microsoft.com/office/powerpoint/2010/main" val="59107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p:cTn id="7" dur="250" fill="hold"/>
                                        <p:tgtEl>
                                          <p:spTgt spid="1046"/>
                                        </p:tgtEl>
                                        <p:attrNameLst>
                                          <p:attrName>ppt_w</p:attrName>
                                        </p:attrNameLst>
                                      </p:cBhvr>
                                      <p:tavLst>
                                        <p:tav tm="0">
                                          <p:val>
                                            <p:fltVal val="0"/>
                                          </p:val>
                                        </p:tav>
                                        <p:tav tm="100000">
                                          <p:val>
                                            <p:strVal val="#ppt_w"/>
                                          </p:val>
                                        </p:tav>
                                      </p:tavLst>
                                    </p:anim>
                                    <p:anim calcmode="lin" valueType="num">
                                      <p:cBhvr>
                                        <p:cTn id="8" dur="250" fill="hold"/>
                                        <p:tgtEl>
                                          <p:spTgt spid="1046"/>
                                        </p:tgtEl>
                                        <p:attrNameLst>
                                          <p:attrName>ppt_h</p:attrName>
                                        </p:attrNameLst>
                                      </p:cBhvr>
                                      <p:tavLst>
                                        <p:tav tm="0">
                                          <p:val>
                                            <p:fltVal val="0"/>
                                          </p:val>
                                        </p:tav>
                                        <p:tav tm="100000">
                                          <p:val>
                                            <p:strVal val="#ppt_h"/>
                                          </p:val>
                                        </p:tav>
                                      </p:tavLst>
                                    </p:anim>
                                    <p:animEffect transition="in" filter="fade">
                                      <p:cBhvr>
                                        <p:cTn id="9" dur="250"/>
                                        <p:tgtEl>
                                          <p:spTgt spid="104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35"/>
                                        </p:tgtEl>
                                        <p:attrNameLst>
                                          <p:attrName>style.visibility</p:attrName>
                                        </p:attrNameLst>
                                      </p:cBhvr>
                                      <p:to>
                                        <p:strVal val="visible"/>
                                      </p:to>
                                    </p:set>
                                    <p:anim calcmode="lin" valueType="num">
                                      <p:cBhvr>
                                        <p:cTn id="13" dur="250" fill="hold"/>
                                        <p:tgtEl>
                                          <p:spTgt spid="1035"/>
                                        </p:tgtEl>
                                        <p:attrNameLst>
                                          <p:attrName>ppt_w</p:attrName>
                                        </p:attrNameLst>
                                      </p:cBhvr>
                                      <p:tavLst>
                                        <p:tav tm="0">
                                          <p:val>
                                            <p:fltVal val="0"/>
                                          </p:val>
                                        </p:tav>
                                        <p:tav tm="100000">
                                          <p:val>
                                            <p:strVal val="#ppt_w"/>
                                          </p:val>
                                        </p:tav>
                                      </p:tavLst>
                                    </p:anim>
                                    <p:anim calcmode="lin" valueType="num">
                                      <p:cBhvr>
                                        <p:cTn id="14" dur="250" fill="hold"/>
                                        <p:tgtEl>
                                          <p:spTgt spid="1035"/>
                                        </p:tgtEl>
                                        <p:attrNameLst>
                                          <p:attrName>ppt_h</p:attrName>
                                        </p:attrNameLst>
                                      </p:cBhvr>
                                      <p:tavLst>
                                        <p:tav tm="0">
                                          <p:val>
                                            <p:fltVal val="0"/>
                                          </p:val>
                                        </p:tav>
                                        <p:tav tm="100000">
                                          <p:val>
                                            <p:strVal val="#ppt_h"/>
                                          </p:val>
                                        </p:tav>
                                      </p:tavLst>
                                    </p:anim>
                                    <p:animEffect transition="in" filter="fade">
                                      <p:cBhvr>
                                        <p:cTn id="15" dur="250"/>
                                        <p:tgtEl>
                                          <p:spTgt spid="1035"/>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barn(inVertical)">
                                      <p:cBhvr>
                                        <p:cTn id="19" dur="250"/>
                                        <p:tgtEl>
                                          <p:spTgt spid="1030"/>
                                        </p:tgtEl>
                                      </p:cBhvr>
                                    </p:animEffect>
                                  </p:childTnLst>
                                </p:cTn>
                              </p:par>
                            </p:childTnLst>
                          </p:cTn>
                        </p:par>
                        <p:par>
                          <p:cTn id="20" fill="hold">
                            <p:stCondLst>
                              <p:cond delay="750"/>
                            </p:stCondLst>
                            <p:childTnLst>
                              <p:par>
                                <p:cTn id="21" presetID="16" presetClass="entr" presetSubtype="21" fill="hold" grpId="0"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barn(inVertical)">
                                      <p:cBhvr>
                                        <p:cTn id="23" dur="250"/>
                                        <p:tgtEl>
                                          <p:spTgt spid="104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50"/>
                                        <p:tgtEl>
                                          <p:spTgt spid="1036"/>
                                        </p:tgtEl>
                                      </p:cBhvr>
                                    </p:animEffect>
                                    <p:anim calcmode="lin" valueType="num">
                                      <p:cBhvr>
                                        <p:cTn id="28" dur="250" fill="hold"/>
                                        <p:tgtEl>
                                          <p:spTgt spid="1036"/>
                                        </p:tgtEl>
                                        <p:attrNameLst>
                                          <p:attrName>ppt_x</p:attrName>
                                        </p:attrNameLst>
                                      </p:cBhvr>
                                      <p:tavLst>
                                        <p:tav tm="0">
                                          <p:val>
                                            <p:strVal val="#ppt_x"/>
                                          </p:val>
                                        </p:tav>
                                        <p:tav tm="100000">
                                          <p:val>
                                            <p:strVal val="#ppt_x"/>
                                          </p:val>
                                        </p:tav>
                                      </p:tavLst>
                                    </p:anim>
                                    <p:anim calcmode="lin" valueType="num">
                                      <p:cBhvr>
                                        <p:cTn id="29" dur="250" fill="hold"/>
                                        <p:tgtEl>
                                          <p:spTgt spid="1036"/>
                                        </p:tgtEl>
                                        <p:attrNameLst>
                                          <p:attrName>ppt_y</p:attrName>
                                        </p:attrNameLst>
                                      </p:cBhvr>
                                      <p:tavLst>
                                        <p:tav tm="0">
                                          <p:val>
                                            <p:strVal val="#ppt_y+.1"/>
                                          </p:val>
                                        </p:tav>
                                        <p:tav tm="100000">
                                          <p:val>
                                            <p:strVal val="#ppt_y"/>
                                          </p:val>
                                        </p:tav>
                                      </p:tavLst>
                                    </p:anim>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1037"/>
                                        </p:tgtEl>
                                        <p:attrNameLst>
                                          <p:attrName>style.visibility</p:attrName>
                                        </p:attrNameLst>
                                      </p:cBhvr>
                                      <p:to>
                                        <p:strVal val="visible"/>
                                      </p:to>
                                    </p:set>
                                    <p:anim calcmode="lin" valueType="num">
                                      <p:cBhvr>
                                        <p:cTn id="33" dur="250" fill="hold"/>
                                        <p:tgtEl>
                                          <p:spTgt spid="1037"/>
                                        </p:tgtEl>
                                        <p:attrNameLst>
                                          <p:attrName>ppt_w</p:attrName>
                                        </p:attrNameLst>
                                      </p:cBhvr>
                                      <p:tavLst>
                                        <p:tav tm="0">
                                          <p:val>
                                            <p:fltVal val="0"/>
                                          </p:val>
                                        </p:tav>
                                        <p:tav tm="100000">
                                          <p:val>
                                            <p:strVal val="#ppt_w"/>
                                          </p:val>
                                        </p:tav>
                                      </p:tavLst>
                                    </p:anim>
                                    <p:anim calcmode="lin" valueType="num">
                                      <p:cBhvr>
                                        <p:cTn id="34" dur="250" fill="hold"/>
                                        <p:tgtEl>
                                          <p:spTgt spid="1037"/>
                                        </p:tgtEl>
                                        <p:attrNameLst>
                                          <p:attrName>ppt_h</p:attrName>
                                        </p:attrNameLst>
                                      </p:cBhvr>
                                      <p:tavLst>
                                        <p:tav tm="0">
                                          <p:val>
                                            <p:fltVal val="0"/>
                                          </p:val>
                                        </p:tav>
                                        <p:tav tm="100000">
                                          <p:val>
                                            <p:strVal val="#ppt_h"/>
                                          </p:val>
                                        </p:tav>
                                      </p:tavLst>
                                    </p:anim>
                                    <p:animEffect transition="in" filter="fade">
                                      <p:cBhvr>
                                        <p:cTn id="35" dur="250"/>
                                        <p:tgtEl>
                                          <p:spTgt spid="1037"/>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1036" grpId="0"/>
      <p:bldP spid="1046" grpId="0" animBg="1"/>
      <p:bldP spid="10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2" name="Google Shape;402;p37"/>
          <p:cNvGrpSpPr/>
          <p:nvPr/>
        </p:nvGrpSpPr>
        <p:grpSpPr>
          <a:xfrm>
            <a:off x="3515145" y="1280613"/>
            <a:ext cx="4908642" cy="3229169"/>
            <a:chOff x="235800" y="830650"/>
            <a:chExt cx="6978450" cy="4588844"/>
          </a:xfrm>
        </p:grpSpPr>
        <p:sp>
          <p:nvSpPr>
            <p:cNvPr id="403" name="Google Shape;403;p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1E1E1E">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7"/>
          <p:cNvSpPr/>
          <p:nvPr/>
        </p:nvSpPr>
        <p:spPr>
          <a:xfrm>
            <a:off x="2547823" y="679943"/>
            <a:ext cx="4032476" cy="3583409"/>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F0E4E1">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txBox="1"/>
          <p:nvPr/>
        </p:nvSpPr>
        <p:spPr>
          <a:xfrm>
            <a:off x="2272990" y="1118948"/>
            <a:ext cx="4955580" cy="27053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smtClean="0">
                <a:solidFill>
                  <a:schemeClr val="dk1"/>
                </a:solidFill>
                <a:latin typeface="Times New Roman" panose="02020603050405020304" pitchFamily="18" charset="0"/>
                <a:ea typeface="Kulim Park"/>
                <a:cs typeface="Times New Roman" panose="02020603050405020304" pitchFamily="18" charset="0"/>
                <a:sym typeface="Kulim Park"/>
              </a:rPr>
              <a:t>Thank You</a:t>
            </a:r>
            <a:endParaRPr sz="8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anim calcmode="lin" valueType="num">
                                      <p:cBhvr>
                                        <p:cTn id="8" dur="500" fill="hold"/>
                                        <p:tgtEl>
                                          <p:spTgt spid="412"/>
                                        </p:tgtEl>
                                        <p:attrNameLst>
                                          <p:attrName>ppt_x</p:attrName>
                                        </p:attrNameLst>
                                      </p:cBhvr>
                                      <p:tavLst>
                                        <p:tav tm="0">
                                          <p:val>
                                            <p:strVal val="#ppt_x"/>
                                          </p:val>
                                        </p:tav>
                                        <p:tav tm="100000">
                                          <p:val>
                                            <p:strVal val="#ppt_x"/>
                                          </p:val>
                                        </p:tav>
                                      </p:tavLst>
                                    </p:anim>
                                    <p:anim calcmode="lin" valueType="num">
                                      <p:cBhvr>
                                        <p:cTn id="9" dur="500" fill="hold"/>
                                        <p:tgtEl>
                                          <p:spTgt spid="4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4" name="TextBox 13"/>
          <p:cNvSpPr txBox="1"/>
          <p:nvPr/>
        </p:nvSpPr>
        <p:spPr>
          <a:xfrm>
            <a:off x="2958360" y="145910"/>
            <a:ext cx="2501006" cy="523220"/>
          </a:xfrm>
          <a:prstGeom prst="rect">
            <a:avLst/>
          </a:prstGeom>
          <a:noFill/>
        </p:spPr>
        <p:txBody>
          <a:bodyPr wrap="none" rtlCol="0">
            <a:spAutoFit/>
          </a:bodyPr>
          <a:lstStyle/>
          <a:p>
            <a:r>
              <a:rPr lang="en" sz="2800" b="1" dirty="0"/>
              <a:t>Submitted </a:t>
            </a:r>
            <a:r>
              <a:rPr lang="en" sz="2800" b="1" dirty="0" smtClean="0"/>
              <a:t>By</a:t>
            </a:r>
            <a:endParaRPr lang="en-US" sz="2800" dirty="0"/>
          </a:p>
        </p:txBody>
      </p:sp>
      <p:sp>
        <p:nvSpPr>
          <p:cNvPr id="8" name="Google Shape;590;p38"/>
          <p:cNvSpPr/>
          <p:nvPr/>
        </p:nvSpPr>
        <p:spPr>
          <a:xfrm rot="5400000">
            <a:off x="2025297" y="925894"/>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0;p59"/>
          <p:cNvSpPr/>
          <p:nvPr/>
        </p:nvSpPr>
        <p:spPr>
          <a:xfrm flipH="1">
            <a:off x="1003368" y="544739"/>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solidFill>
              <a:srgbClr val="FFEED4"/>
            </a:solid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955404" y="2076365"/>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a:solidFill>
                  <a:schemeClr val="bg2">
                    <a:lumMod val="10000"/>
                  </a:schemeClr>
                </a:solidFill>
                <a:latin typeface="Arial" panose="020B0604020202020204" pitchFamily="34" charset="0"/>
                <a:cs typeface="Arial" panose="020B0604020202020204" pitchFamily="34" charset="0"/>
              </a:rPr>
              <a:t>Ishrat Jahan Momo </a:t>
            </a:r>
            <a:endParaRPr lang="en-GB" sz="1000" b="1" i="1" dirty="0" smtClean="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smtClean="0">
                <a:solidFill>
                  <a:schemeClr val="bg2">
                    <a:lumMod val="25000"/>
                  </a:schemeClr>
                </a:solidFill>
                <a:latin typeface="Arial" panose="020B0604020202020204" pitchFamily="34" charset="0"/>
                <a:cs typeface="Arial" panose="020B0604020202020204" pitchFamily="34" charset="0"/>
              </a:rPr>
              <a:t>Department: </a:t>
            </a:r>
            <a:r>
              <a:rPr lang="en-GB" sz="900" i="1" dirty="0" smtClean="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smtClean="0">
                <a:solidFill>
                  <a:schemeClr val="bg2">
                    <a:lumMod val="25000"/>
                  </a:schemeClr>
                </a:solidFill>
                <a:latin typeface="Arial" panose="020B0604020202020204" pitchFamily="34" charset="0"/>
                <a:cs typeface="Arial" panose="020B0604020202020204" pitchFamily="34" charset="0"/>
              </a:rPr>
              <a:t>ID: </a:t>
            </a:r>
            <a:r>
              <a:rPr lang="en-US" sz="900" i="1" dirty="0">
                <a:solidFill>
                  <a:schemeClr val="bg2">
                    <a:lumMod val="10000"/>
                  </a:schemeClr>
                </a:solidFill>
                <a:latin typeface="Arial" panose="020B0604020202020204" pitchFamily="34" charset="0"/>
                <a:cs typeface="Arial" panose="020B0604020202020204" pitchFamily="34" charset="0"/>
              </a:rPr>
              <a:t>2021-3-60-053</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16" name="Google Shape;590;p38"/>
          <p:cNvSpPr/>
          <p:nvPr/>
        </p:nvSpPr>
        <p:spPr>
          <a:xfrm rot="5400000">
            <a:off x="6439742" y="905133"/>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0;p59"/>
          <p:cNvSpPr/>
          <p:nvPr/>
        </p:nvSpPr>
        <p:spPr>
          <a:xfrm flipH="1">
            <a:off x="5465263" y="520042"/>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solidFill>
              <a:srgbClr val="FFEED4"/>
            </a:solid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17"/>
          <p:cNvSpPr/>
          <p:nvPr/>
        </p:nvSpPr>
        <p:spPr>
          <a:xfrm>
            <a:off x="5369849" y="2055604"/>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smtClean="0">
                <a:solidFill>
                  <a:schemeClr val="bg2">
                    <a:lumMod val="10000"/>
                  </a:schemeClr>
                </a:solidFill>
                <a:latin typeface="Arial" panose="020B0604020202020204" pitchFamily="34" charset="0"/>
                <a:cs typeface="Arial" panose="020B0604020202020204" pitchFamily="34" charset="0"/>
              </a:rPr>
              <a:t>Sidratul Moontaha</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2021-3-60-048</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19" name="Google Shape;590;p38"/>
          <p:cNvSpPr/>
          <p:nvPr/>
        </p:nvSpPr>
        <p:spPr>
          <a:xfrm rot="5400000">
            <a:off x="2221877" y="3228525"/>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0;p59"/>
          <p:cNvSpPr/>
          <p:nvPr/>
        </p:nvSpPr>
        <p:spPr>
          <a:xfrm flipH="1">
            <a:off x="1247398" y="2843434"/>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Rectangle 20"/>
          <p:cNvSpPr/>
          <p:nvPr/>
        </p:nvSpPr>
        <p:spPr>
          <a:xfrm>
            <a:off x="1151984" y="4378996"/>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smtClean="0">
                <a:solidFill>
                  <a:schemeClr val="bg2">
                    <a:lumMod val="10000"/>
                  </a:schemeClr>
                </a:solidFill>
                <a:latin typeface="Arial" panose="020B0604020202020204" pitchFamily="34" charset="0"/>
                <a:cs typeface="Arial" panose="020B0604020202020204" pitchFamily="34" charset="0"/>
              </a:rPr>
              <a:t>B M Shahria Alam</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2021-3-60-016</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22" name="Google Shape;590;p38"/>
          <p:cNvSpPr/>
          <p:nvPr/>
        </p:nvSpPr>
        <p:spPr>
          <a:xfrm rot="5400000">
            <a:off x="6156899" y="3228525"/>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0;p59"/>
          <p:cNvSpPr/>
          <p:nvPr/>
        </p:nvSpPr>
        <p:spPr>
          <a:xfrm flipH="1">
            <a:off x="5182420" y="2843434"/>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23"/>
          <p:cNvSpPr/>
          <p:nvPr/>
        </p:nvSpPr>
        <p:spPr>
          <a:xfrm>
            <a:off x="5087006" y="4378996"/>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a:solidFill>
                  <a:schemeClr val="bg2">
                    <a:lumMod val="10000"/>
                  </a:schemeClr>
                </a:solidFill>
                <a:latin typeface="Arial" panose="020B0604020202020204" pitchFamily="34" charset="0"/>
                <a:cs typeface="Arial" panose="020B0604020202020204" pitchFamily="34" charset="0"/>
              </a:rPr>
              <a:t>Yesmin </a:t>
            </a:r>
            <a:r>
              <a:rPr lang="en-GB" sz="1000" b="1" i="1" dirty="0" smtClean="0">
                <a:solidFill>
                  <a:schemeClr val="bg2">
                    <a:lumMod val="10000"/>
                  </a:schemeClr>
                </a:solidFill>
                <a:latin typeface="Arial" panose="020B0604020202020204" pitchFamily="34" charset="0"/>
                <a:cs typeface="Arial" panose="020B0604020202020204" pitchFamily="34" charset="0"/>
              </a:rPr>
              <a:t>Akter</a:t>
            </a:r>
          </a:p>
          <a:p>
            <a:pPr marL="0" indent="0">
              <a:buNone/>
            </a:pPr>
            <a:r>
              <a:rPr lang="en-GB" sz="900" b="1" i="1" dirty="0" smtClean="0">
                <a:solidFill>
                  <a:schemeClr val="bg2">
                    <a:lumMod val="25000"/>
                  </a:schemeClr>
                </a:solidFill>
                <a:latin typeface="Arial" panose="020B0604020202020204" pitchFamily="34" charset="0"/>
                <a:cs typeface="Arial" panose="020B0604020202020204" pitchFamily="34" charset="0"/>
              </a:rPr>
              <a:t>Department: </a:t>
            </a:r>
            <a:r>
              <a:rPr lang="en-GB" sz="900" i="1" dirty="0" smtClean="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smtClean="0">
                <a:solidFill>
                  <a:schemeClr val="bg2">
                    <a:lumMod val="25000"/>
                  </a:schemeClr>
                </a:solidFill>
                <a:latin typeface="Arial" panose="020B0604020202020204" pitchFamily="34" charset="0"/>
                <a:cs typeface="Arial" panose="020B0604020202020204" pitchFamily="34" charset="0"/>
              </a:rPr>
              <a:t>ID: </a:t>
            </a:r>
            <a:r>
              <a:rPr lang="en-US" sz="900" i="1" dirty="0" smtClean="0">
                <a:solidFill>
                  <a:schemeClr val="bg2">
                    <a:lumMod val="10000"/>
                  </a:schemeClr>
                </a:solidFill>
                <a:latin typeface="Arial" panose="020B0604020202020204" pitchFamily="34" charset="0"/>
                <a:cs typeface="Arial" panose="020B0604020202020204" pitchFamily="34" charset="0"/>
              </a:rPr>
              <a:t>2021-3-60-072</a:t>
            </a:r>
            <a:endParaRPr lang="en-GB" sz="900" i="1" dirty="0">
              <a:solidFill>
                <a:schemeClr val="bg2">
                  <a:lumMod val="10000"/>
                </a:schemeClr>
              </a:solidFill>
              <a:latin typeface="Arial" panose="020B0604020202020204" pitchFamily="34" charset="0"/>
              <a:cs typeface="Arial" panose="020B0604020202020204" pitchFamily="34" charset="0"/>
            </a:endParaRPr>
          </a:p>
        </p:txBody>
      </p:sp>
      <p:pic>
        <p:nvPicPr>
          <p:cNvPr id="28" name="Google Shape;5789;p60"/>
          <p:cNvPicPr preferRelativeResize="0"/>
          <p:nvPr/>
        </p:nvPicPr>
        <p:blipFill>
          <a:blip r:embed="rId3">
            <a:alphaModFix/>
          </a:blip>
          <a:stretch>
            <a:fillRect/>
          </a:stretch>
        </p:blipFill>
        <p:spPr>
          <a:xfrm rot="14913421">
            <a:off x="1699250" y="2552821"/>
            <a:ext cx="392453" cy="619435"/>
          </a:xfrm>
          <a:prstGeom prst="rect">
            <a:avLst/>
          </a:prstGeom>
          <a:noFill/>
          <a:ln>
            <a:noFill/>
          </a:ln>
        </p:spPr>
      </p:pic>
      <p:pic>
        <p:nvPicPr>
          <p:cNvPr id="29" name="Google Shape;5789;p60"/>
          <p:cNvPicPr preferRelativeResize="0"/>
          <p:nvPr/>
        </p:nvPicPr>
        <p:blipFill>
          <a:blip r:embed="rId3">
            <a:alphaModFix/>
          </a:blip>
          <a:stretch>
            <a:fillRect/>
          </a:stretch>
        </p:blipFill>
        <p:spPr>
          <a:xfrm rot="14913421">
            <a:off x="5946249" y="235021"/>
            <a:ext cx="392453" cy="619435"/>
          </a:xfrm>
          <a:prstGeom prst="rect">
            <a:avLst/>
          </a:prstGeom>
          <a:noFill/>
          <a:ln>
            <a:noFill/>
          </a:ln>
        </p:spPr>
      </p:pic>
      <p:pic>
        <p:nvPicPr>
          <p:cNvPr id="30" name="Google Shape;5789;p60"/>
          <p:cNvPicPr preferRelativeResize="0"/>
          <p:nvPr/>
        </p:nvPicPr>
        <p:blipFill>
          <a:blip r:embed="rId3">
            <a:alphaModFix/>
          </a:blip>
          <a:stretch>
            <a:fillRect/>
          </a:stretch>
        </p:blipFill>
        <p:spPr>
          <a:xfrm rot="14913421">
            <a:off x="5660581" y="2563823"/>
            <a:ext cx="392453" cy="619435"/>
          </a:xfrm>
          <a:prstGeom prst="rect">
            <a:avLst/>
          </a:prstGeom>
          <a:noFill/>
          <a:ln>
            <a:noFill/>
          </a:ln>
        </p:spPr>
      </p:pic>
      <p:pic>
        <p:nvPicPr>
          <p:cNvPr id="31" name="Google Shape;5789;p60"/>
          <p:cNvPicPr preferRelativeResize="0"/>
          <p:nvPr/>
        </p:nvPicPr>
        <p:blipFill>
          <a:blip r:embed="rId3">
            <a:alphaModFix/>
          </a:blip>
          <a:stretch>
            <a:fillRect/>
          </a:stretch>
        </p:blipFill>
        <p:spPr>
          <a:xfrm rot="14913421">
            <a:off x="1436811" y="260617"/>
            <a:ext cx="392453" cy="619435"/>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73" y="798358"/>
            <a:ext cx="1029701" cy="102727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901" y="3097418"/>
            <a:ext cx="1047750" cy="101553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5889" y="3092887"/>
            <a:ext cx="1028700" cy="10287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19" y="759966"/>
            <a:ext cx="1039209" cy="1039209"/>
          </a:xfrm>
          <a:prstGeom prst="rect">
            <a:avLst/>
          </a:prstGeom>
        </p:spPr>
      </p:pic>
    </p:spTree>
    <p:extLst>
      <p:ext uri="{BB962C8B-B14F-4D97-AF65-F5344CB8AC3E}">
        <p14:creationId xmlns:p14="http://schemas.microsoft.com/office/powerpoint/2010/main" val="12323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6" presetClass="entr" presetSubtype="2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300"/>
                                        <p:tgtEl>
                                          <p:spTgt spid="13"/>
                                        </p:tgtEl>
                                      </p:cBhvr>
                                    </p:animEffect>
                                  </p:childTnLst>
                                </p:cTn>
                              </p:par>
                            </p:childTnLst>
                          </p:cTn>
                        </p:par>
                        <p:par>
                          <p:cTn id="14" fill="hold">
                            <p:stCondLst>
                              <p:cond delay="550"/>
                            </p:stCondLst>
                            <p:childTnLst>
                              <p:par>
                                <p:cTn id="15" presetID="16" presetClass="entr" presetSubtype="21"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300"/>
                                        <p:tgtEl>
                                          <p:spTgt spid="31"/>
                                        </p:tgtEl>
                                      </p:cBhvr>
                                    </p:animEffect>
                                  </p:childTnLst>
                                </p:cTn>
                              </p:par>
                            </p:childTnLst>
                          </p:cTn>
                        </p:par>
                        <p:par>
                          <p:cTn id="18" fill="hold">
                            <p:stCondLst>
                              <p:cond delay="850"/>
                            </p:stCondLst>
                            <p:childTnLst>
                              <p:par>
                                <p:cTn id="19" presetID="16" presetClass="entr" presetSubtype="2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300"/>
                                        <p:tgtEl>
                                          <p:spTgt spid="3"/>
                                        </p:tgtEl>
                                      </p:cBhvr>
                                    </p:animEffect>
                                  </p:childTnLst>
                                </p:cTn>
                              </p:par>
                            </p:childTnLst>
                          </p:cTn>
                        </p:par>
                        <p:par>
                          <p:cTn id="22" fill="hold">
                            <p:stCondLst>
                              <p:cond delay="11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300"/>
                                        <p:tgtEl>
                                          <p:spTgt spid="8"/>
                                        </p:tgtEl>
                                      </p:cBhvr>
                                    </p:animEffect>
                                    <p:anim calcmode="lin" valueType="num">
                                      <p:cBhvr>
                                        <p:cTn id="26" dur="300" fill="hold"/>
                                        <p:tgtEl>
                                          <p:spTgt spid="8"/>
                                        </p:tgtEl>
                                        <p:attrNameLst>
                                          <p:attrName>ppt_x</p:attrName>
                                        </p:attrNameLst>
                                      </p:cBhvr>
                                      <p:tavLst>
                                        <p:tav tm="0">
                                          <p:val>
                                            <p:strVal val="#ppt_x"/>
                                          </p:val>
                                        </p:tav>
                                        <p:tav tm="100000">
                                          <p:val>
                                            <p:strVal val="#ppt_x"/>
                                          </p:val>
                                        </p:tav>
                                      </p:tavLst>
                                    </p:anim>
                                    <p:anim calcmode="lin" valueType="num">
                                      <p:cBhvr>
                                        <p:cTn id="27" dur="3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145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anim calcmode="lin" valueType="num">
                                      <p:cBhvr>
                                        <p:cTn id="32" dur="300" fill="hold"/>
                                        <p:tgtEl>
                                          <p:spTgt spid="15"/>
                                        </p:tgtEl>
                                        <p:attrNameLst>
                                          <p:attrName>ppt_x</p:attrName>
                                        </p:attrNameLst>
                                      </p:cBhvr>
                                      <p:tavLst>
                                        <p:tav tm="0">
                                          <p:val>
                                            <p:strVal val="#ppt_x"/>
                                          </p:val>
                                        </p:tav>
                                        <p:tav tm="100000">
                                          <p:val>
                                            <p:strVal val="#ppt_x"/>
                                          </p:val>
                                        </p:tav>
                                      </p:tavLst>
                                    </p:anim>
                                    <p:anim calcmode="lin" valueType="num">
                                      <p:cBhvr>
                                        <p:cTn id="33" dur="3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16" presetClass="entr" presetSubtype="21"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300"/>
                                        <p:tgtEl>
                                          <p:spTgt spid="29"/>
                                        </p:tgtEl>
                                      </p:cBhvr>
                                    </p:animEffect>
                                  </p:childTnLst>
                                </p:cTn>
                              </p:par>
                            </p:childTnLst>
                          </p:cTn>
                        </p:par>
                        <p:par>
                          <p:cTn id="38" fill="hold">
                            <p:stCondLst>
                              <p:cond delay="2050"/>
                            </p:stCondLst>
                            <p:childTnLst>
                              <p:par>
                                <p:cTn id="39" presetID="16" presetClass="entr" presetSubtype="2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300"/>
                                        <p:tgtEl>
                                          <p:spTgt spid="17"/>
                                        </p:tgtEl>
                                      </p:cBhvr>
                                    </p:animEffect>
                                  </p:childTnLst>
                                </p:cTn>
                              </p:par>
                            </p:childTnLst>
                          </p:cTn>
                        </p:par>
                        <p:par>
                          <p:cTn id="42" fill="hold">
                            <p:stCondLst>
                              <p:cond delay="2350"/>
                            </p:stCondLst>
                            <p:childTnLst>
                              <p:par>
                                <p:cTn id="43" presetID="16" presetClass="entr" presetSubtype="21"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300"/>
                                        <p:tgtEl>
                                          <p:spTgt spid="5"/>
                                        </p:tgtEl>
                                      </p:cBhvr>
                                    </p:animEffect>
                                  </p:childTnLst>
                                </p:cTn>
                              </p:par>
                            </p:childTnLst>
                          </p:cTn>
                        </p:par>
                        <p:par>
                          <p:cTn id="46" fill="hold">
                            <p:stCondLst>
                              <p:cond delay="2650"/>
                            </p:stCondLst>
                            <p:childTnLst>
                              <p:par>
                                <p:cTn id="47" presetID="42"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300"/>
                                        <p:tgtEl>
                                          <p:spTgt spid="16"/>
                                        </p:tgtEl>
                                      </p:cBhvr>
                                    </p:animEffect>
                                    <p:anim calcmode="lin" valueType="num">
                                      <p:cBhvr>
                                        <p:cTn id="50" dur="300" fill="hold"/>
                                        <p:tgtEl>
                                          <p:spTgt spid="16"/>
                                        </p:tgtEl>
                                        <p:attrNameLst>
                                          <p:attrName>ppt_x</p:attrName>
                                        </p:attrNameLst>
                                      </p:cBhvr>
                                      <p:tavLst>
                                        <p:tav tm="0">
                                          <p:val>
                                            <p:strVal val="#ppt_x"/>
                                          </p:val>
                                        </p:tav>
                                        <p:tav tm="100000">
                                          <p:val>
                                            <p:strVal val="#ppt_x"/>
                                          </p:val>
                                        </p:tav>
                                      </p:tavLst>
                                    </p:anim>
                                    <p:anim calcmode="lin" valueType="num">
                                      <p:cBhvr>
                                        <p:cTn id="51" dur="300" fill="hold"/>
                                        <p:tgtEl>
                                          <p:spTgt spid="16"/>
                                        </p:tgtEl>
                                        <p:attrNameLst>
                                          <p:attrName>ppt_y</p:attrName>
                                        </p:attrNameLst>
                                      </p:cBhvr>
                                      <p:tavLst>
                                        <p:tav tm="0">
                                          <p:val>
                                            <p:strVal val="#ppt_y+.1"/>
                                          </p:val>
                                        </p:tav>
                                        <p:tav tm="100000">
                                          <p:val>
                                            <p:strVal val="#ppt_y"/>
                                          </p:val>
                                        </p:tav>
                                      </p:tavLst>
                                    </p:anim>
                                  </p:childTnLst>
                                </p:cTn>
                              </p:par>
                            </p:childTnLst>
                          </p:cTn>
                        </p:par>
                        <p:par>
                          <p:cTn id="52" fill="hold">
                            <p:stCondLst>
                              <p:cond delay="2950"/>
                            </p:stCondLst>
                            <p:childTnLst>
                              <p:par>
                                <p:cTn id="53" presetID="42"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300"/>
                                        <p:tgtEl>
                                          <p:spTgt spid="18"/>
                                        </p:tgtEl>
                                      </p:cBhvr>
                                    </p:animEffect>
                                    <p:anim calcmode="lin" valueType="num">
                                      <p:cBhvr>
                                        <p:cTn id="56" dur="300" fill="hold"/>
                                        <p:tgtEl>
                                          <p:spTgt spid="18"/>
                                        </p:tgtEl>
                                        <p:attrNameLst>
                                          <p:attrName>ppt_x</p:attrName>
                                        </p:attrNameLst>
                                      </p:cBhvr>
                                      <p:tavLst>
                                        <p:tav tm="0">
                                          <p:val>
                                            <p:strVal val="#ppt_x"/>
                                          </p:val>
                                        </p:tav>
                                        <p:tav tm="100000">
                                          <p:val>
                                            <p:strVal val="#ppt_x"/>
                                          </p:val>
                                        </p:tav>
                                      </p:tavLst>
                                    </p:anim>
                                    <p:anim calcmode="lin" valueType="num">
                                      <p:cBhvr>
                                        <p:cTn id="57" dur="300" fill="hold"/>
                                        <p:tgtEl>
                                          <p:spTgt spid="18"/>
                                        </p:tgtEl>
                                        <p:attrNameLst>
                                          <p:attrName>ppt_y</p:attrName>
                                        </p:attrNameLst>
                                      </p:cBhvr>
                                      <p:tavLst>
                                        <p:tav tm="0">
                                          <p:val>
                                            <p:strVal val="#ppt_y+.1"/>
                                          </p:val>
                                        </p:tav>
                                        <p:tav tm="100000">
                                          <p:val>
                                            <p:strVal val="#ppt_y"/>
                                          </p:val>
                                        </p:tav>
                                      </p:tavLst>
                                    </p:anim>
                                  </p:childTnLst>
                                </p:cTn>
                              </p:par>
                            </p:childTnLst>
                          </p:cTn>
                        </p:par>
                        <p:par>
                          <p:cTn id="58" fill="hold">
                            <p:stCondLst>
                              <p:cond delay="3250"/>
                            </p:stCondLst>
                            <p:childTnLst>
                              <p:par>
                                <p:cTn id="59" presetID="16" presetClass="entr" presetSubtype="21"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arn(inVertical)">
                                      <p:cBhvr>
                                        <p:cTn id="61" dur="300"/>
                                        <p:tgtEl>
                                          <p:spTgt spid="28"/>
                                        </p:tgtEl>
                                      </p:cBhvr>
                                    </p:animEffect>
                                  </p:childTnLst>
                                </p:cTn>
                              </p:par>
                            </p:childTnLst>
                          </p:cTn>
                        </p:par>
                        <p:par>
                          <p:cTn id="62" fill="hold">
                            <p:stCondLst>
                              <p:cond delay="3550"/>
                            </p:stCondLst>
                            <p:childTnLst>
                              <p:par>
                                <p:cTn id="63" presetID="16" presetClass="entr" presetSubtype="21"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barn(inVertical)">
                                      <p:cBhvr>
                                        <p:cTn id="65" dur="300"/>
                                        <p:tgtEl>
                                          <p:spTgt spid="20"/>
                                        </p:tgtEl>
                                      </p:cBhvr>
                                    </p:animEffect>
                                  </p:childTnLst>
                                </p:cTn>
                              </p:par>
                            </p:childTnLst>
                          </p:cTn>
                        </p:par>
                        <p:par>
                          <p:cTn id="66" fill="hold">
                            <p:stCondLst>
                              <p:cond delay="3850"/>
                            </p:stCondLst>
                            <p:childTnLst>
                              <p:par>
                                <p:cTn id="67" presetID="16" presetClass="entr" presetSubtype="21"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arn(inVertical)">
                                      <p:cBhvr>
                                        <p:cTn id="69" dur="300"/>
                                        <p:tgtEl>
                                          <p:spTgt spid="32"/>
                                        </p:tgtEl>
                                      </p:cBhvr>
                                    </p:animEffect>
                                  </p:childTnLst>
                                </p:cTn>
                              </p:par>
                            </p:childTnLst>
                          </p:cTn>
                        </p:par>
                        <p:par>
                          <p:cTn id="70" fill="hold">
                            <p:stCondLst>
                              <p:cond delay="4150"/>
                            </p:stCondLst>
                            <p:childTnLst>
                              <p:par>
                                <p:cTn id="71" presetID="42"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300"/>
                                        <p:tgtEl>
                                          <p:spTgt spid="19"/>
                                        </p:tgtEl>
                                      </p:cBhvr>
                                    </p:animEffect>
                                    <p:anim calcmode="lin" valueType="num">
                                      <p:cBhvr>
                                        <p:cTn id="74" dur="300" fill="hold"/>
                                        <p:tgtEl>
                                          <p:spTgt spid="19"/>
                                        </p:tgtEl>
                                        <p:attrNameLst>
                                          <p:attrName>ppt_x</p:attrName>
                                        </p:attrNameLst>
                                      </p:cBhvr>
                                      <p:tavLst>
                                        <p:tav tm="0">
                                          <p:val>
                                            <p:strVal val="#ppt_x"/>
                                          </p:val>
                                        </p:tav>
                                        <p:tav tm="100000">
                                          <p:val>
                                            <p:strVal val="#ppt_x"/>
                                          </p:val>
                                        </p:tav>
                                      </p:tavLst>
                                    </p:anim>
                                    <p:anim calcmode="lin" valueType="num">
                                      <p:cBhvr>
                                        <p:cTn id="75" dur="300" fill="hold"/>
                                        <p:tgtEl>
                                          <p:spTgt spid="19"/>
                                        </p:tgtEl>
                                        <p:attrNameLst>
                                          <p:attrName>ppt_y</p:attrName>
                                        </p:attrNameLst>
                                      </p:cBhvr>
                                      <p:tavLst>
                                        <p:tav tm="0">
                                          <p:val>
                                            <p:strVal val="#ppt_y+.1"/>
                                          </p:val>
                                        </p:tav>
                                        <p:tav tm="100000">
                                          <p:val>
                                            <p:strVal val="#ppt_y"/>
                                          </p:val>
                                        </p:tav>
                                      </p:tavLst>
                                    </p:anim>
                                  </p:childTnLst>
                                </p:cTn>
                              </p:par>
                            </p:childTnLst>
                          </p:cTn>
                        </p:par>
                        <p:par>
                          <p:cTn id="76" fill="hold">
                            <p:stCondLst>
                              <p:cond delay="4450"/>
                            </p:stCondLst>
                            <p:childTnLst>
                              <p:par>
                                <p:cTn id="77" presetID="42"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300"/>
                                        <p:tgtEl>
                                          <p:spTgt spid="21"/>
                                        </p:tgtEl>
                                      </p:cBhvr>
                                    </p:animEffect>
                                    <p:anim calcmode="lin" valueType="num">
                                      <p:cBhvr>
                                        <p:cTn id="80" dur="300" fill="hold"/>
                                        <p:tgtEl>
                                          <p:spTgt spid="21"/>
                                        </p:tgtEl>
                                        <p:attrNameLst>
                                          <p:attrName>ppt_x</p:attrName>
                                        </p:attrNameLst>
                                      </p:cBhvr>
                                      <p:tavLst>
                                        <p:tav tm="0">
                                          <p:val>
                                            <p:strVal val="#ppt_x"/>
                                          </p:val>
                                        </p:tav>
                                        <p:tav tm="100000">
                                          <p:val>
                                            <p:strVal val="#ppt_x"/>
                                          </p:val>
                                        </p:tav>
                                      </p:tavLst>
                                    </p:anim>
                                    <p:anim calcmode="lin" valueType="num">
                                      <p:cBhvr>
                                        <p:cTn id="81" dur="300" fill="hold"/>
                                        <p:tgtEl>
                                          <p:spTgt spid="21"/>
                                        </p:tgtEl>
                                        <p:attrNameLst>
                                          <p:attrName>ppt_y</p:attrName>
                                        </p:attrNameLst>
                                      </p:cBhvr>
                                      <p:tavLst>
                                        <p:tav tm="0">
                                          <p:val>
                                            <p:strVal val="#ppt_y+.1"/>
                                          </p:val>
                                        </p:tav>
                                        <p:tav tm="100000">
                                          <p:val>
                                            <p:strVal val="#ppt_y"/>
                                          </p:val>
                                        </p:tav>
                                      </p:tavLst>
                                    </p:anim>
                                  </p:childTnLst>
                                </p:cTn>
                              </p:par>
                            </p:childTnLst>
                          </p:cTn>
                        </p:par>
                        <p:par>
                          <p:cTn id="82" fill="hold">
                            <p:stCondLst>
                              <p:cond delay="4750"/>
                            </p:stCondLst>
                            <p:childTnLst>
                              <p:par>
                                <p:cTn id="83" presetID="16" presetClass="entr" presetSubtype="21" fill="hold" nodeType="after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300"/>
                                        <p:tgtEl>
                                          <p:spTgt spid="30"/>
                                        </p:tgtEl>
                                      </p:cBhvr>
                                    </p:animEffect>
                                  </p:childTnLst>
                                </p:cTn>
                              </p:par>
                            </p:childTnLst>
                          </p:cTn>
                        </p:par>
                        <p:par>
                          <p:cTn id="86" fill="hold">
                            <p:stCondLst>
                              <p:cond delay="5050"/>
                            </p:stCondLst>
                            <p:childTnLst>
                              <p:par>
                                <p:cTn id="87" presetID="16" presetClass="entr" presetSubtype="21"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barn(inVertical)">
                                      <p:cBhvr>
                                        <p:cTn id="89" dur="300"/>
                                        <p:tgtEl>
                                          <p:spTgt spid="23"/>
                                        </p:tgtEl>
                                      </p:cBhvr>
                                    </p:animEffect>
                                  </p:childTnLst>
                                </p:cTn>
                              </p:par>
                            </p:childTnLst>
                          </p:cTn>
                        </p:par>
                        <p:par>
                          <p:cTn id="90" fill="hold">
                            <p:stCondLst>
                              <p:cond delay="5350"/>
                            </p:stCondLst>
                            <p:childTnLst>
                              <p:par>
                                <p:cTn id="91" presetID="16" presetClass="entr" presetSubtype="21"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barn(inVertical)">
                                      <p:cBhvr>
                                        <p:cTn id="93" dur="300"/>
                                        <p:tgtEl>
                                          <p:spTgt spid="4"/>
                                        </p:tgtEl>
                                      </p:cBhvr>
                                    </p:animEffect>
                                  </p:childTnLst>
                                </p:cTn>
                              </p:par>
                            </p:childTnLst>
                          </p:cTn>
                        </p:par>
                        <p:par>
                          <p:cTn id="94" fill="hold">
                            <p:stCondLst>
                              <p:cond delay="5650"/>
                            </p:stCondLst>
                            <p:childTnLst>
                              <p:par>
                                <p:cTn id="95" presetID="42" presetClass="entr" presetSubtype="0"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300"/>
                                        <p:tgtEl>
                                          <p:spTgt spid="22"/>
                                        </p:tgtEl>
                                      </p:cBhvr>
                                    </p:animEffect>
                                    <p:anim calcmode="lin" valueType="num">
                                      <p:cBhvr>
                                        <p:cTn id="98" dur="300" fill="hold"/>
                                        <p:tgtEl>
                                          <p:spTgt spid="22"/>
                                        </p:tgtEl>
                                        <p:attrNameLst>
                                          <p:attrName>ppt_x</p:attrName>
                                        </p:attrNameLst>
                                      </p:cBhvr>
                                      <p:tavLst>
                                        <p:tav tm="0">
                                          <p:val>
                                            <p:strVal val="#ppt_x"/>
                                          </p:val>
                                        </p:tav>
                                        <p:tav tm="100000">
                                          <p:val>
                                            <p:strVal val="#ppt_x"/>
                                          </p:val>
                                        </p:tav>
                                      </p:tavLst>
                                    </p:anim>
                                    <p:anim calcmode="lin" valueType="num">
                                      <p:cBhvr>
                                        <p:cTn id="99" dur="300" fill="hold"/>
                                        <p:tgtEl>
                                          <p:spTgt spid="22"/>
                                        </p:tgtEl>
                                        <p:attrNameLst>
                                          <p:attrName>ppt_y</p:attrName>
                                        </p:attrNameLst>
                                      </p:cBhvr>
                                      <p:tavLst>
                                        <p:tav tm="0">
                                          <p:val>
                                            <p:strVal val="#ppt_y+.1"/>
                                          </p:val>
                                        </p:tav>
                                        <p:tav tm="100000">
                                          <p:val>
                                            <p:strVal val="#ppt_y"/>
                                          </p:val>
                                        </p:tav>
                                      </p:tavLst>
                                    </p:anim>
                                  </p:childTnLst>
                                </p:cTn>
                              </p:par>
                            </p:childTnLst>
                          </p:cTn>
                        </p:par>
                        <p:par>
                          <p:cTn id="100" fill="hold">
                            <p:stCondLst>
                              <p:cond delay="5950"/>
                            </p:stCondLst>
                            <p:childTnLst>
                              <p:par>
                                <p:cTn id="101" presetID="42"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300"/>
                                        <p:tgtEl>
                                          <p:spTgt spid="24"/>
                                        </p:tgtEl>
                                      </p:cBhvr>
                                    </p:animEffect>
                                    <p:anim calcmode="lin" valueType="num">
                                      <p:cBhvr>
                                        <p:cTn id="104" dur="300" fill="hold"/>
                                        <p:tgtEl>
                                          <p:spTgt spid="24"/>
                                        </p:tgtEl>
                                        <p:attrNameLst>
                                          <p:attrName>ppt_x</p:attrName>
                                        </p:attrNameLst>
                                      </p:cBhvr>
                                      <p:tavLst>
                                        <p:tav tm="0">
                                          <p:val>
                                            <p:strVal val="#ppt_x"/>
                                          </p:val>
                                        </p:tav>
                                        <p:tav tm="100000">
                                          <p:val>
                                            <p:strVal val="#ppt_x"/>
                                          </p:val>
                                        </p:tav>
                                      </p:tavLst>
                                    </p:anim>
                                    <p:anim calcmode="lin" valueType="num">
                                      <p:cBhvr>
                                        <p:cTn id="105" dur="3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13" grpId="0" animBg="1"/>
      <p:bldP spid="15" grpId="0"/>
      <p:bldP spid="16" grpId="0" animBg="1"/>
      <p:bldP spid="17" grpId="0" animBg="1"/>
      <p:bldP spid="18" grpId="0"/>
      <p:bldP spid="19" grpId="0" animBg="1"/>
      <p:bldP spid="20" grpId="0" animBg="1"/>
      <p:bldP spid="21" grpId="0"/>
      <p:bldP spid="22" grpId="0" animBg="1"/>
      <p:bldP spid="23"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41" name="Google Shape;341;p35"/>
          <p:cNvSpPr txBox="1">
            <a:spLocks noGrp="1"/>
          </p:cNvSpPr>
          <p:nvPr>
            <p:ph type="title"/>
          </p:nvPr>
        </p:nvSpPr>
        <p:spPr>
          <a:xfrm flipH="1">
            <a:off x="709900" y="358345"/>
            <a:ext cx="7704000" cy="657900"/>
          </a:xfrm>
          <a:prstGeom prst="rect">
            <a:avLst/>
          </a:prstGeom>
        </p:spPr>
        <p:txBody>
          <a:bodyPr spcFirstLastPara="1" wrap="square" lIns="91425" tIns="91425" rIns="91425" bIns="91425" anchor="ctr" anchorCtr="0">
            <a:noAutofit/>
          </a:bodyPr>
          <a:lstStyle/>
          <a:p>
            <a:pPr lvl="0"/>
            <a:r>
              <a:rPr lang="en-US" sz="3200" b="1" u="sng" dirty="0">
                <a:solidFill>
                  <a:schemeClr val="tx1"/>
                </a:solidFill>
                <a:latin typeface="Times New Roman" panose="02020603050405020304" pitchFamily="18" charset="0"/>
                <a:cs typeface="Times New Roman" panose="02020603050405020304" pitchFamily="18" charset="0"/>
              </a:rPr>
              <a:t> What is Rotational </a:t>
            </a:r>
            <a:r>
              <a:rPr lang="en-US" sz="3200" b="1" u="sng" dirty="0" smtClean="0">
                <a:solidFill>
                  <a:schemeClr val="tx1"/>
                </a:solidFill>
                <a:latin typeface="Times New Roman" panose="02020603050405020304" pitchFamily="18" charset="0"/>
                <a:cs typeface="Times New Roman" panose="02020603050405020304" pitchFamily="18" charset="0"/>
              </a:rPr>
              <a:t>Motion</a:t>
            </a:r>
            <a:endParaRPr sz="3200" b="1" u="sng" dirty="0">
              <a:solidFill>
                <a:schemeClr val="tx1"/>
              </a:solidFill>
              <a:latin typeface="Times New Roman" panose="02020603050405020304" pitchFamily="18" charset="0"/>
              <a:cs typeface="Times New Roman" panose="02020603050405020304" pitchFamily="18" charset="0"/>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37;p35"/>
          <p:cNvSpPr/>
          <p:nvPr/>
        </p:nvSpPr>
        <p:spPr>
          <a:xfrm>
            <a:off x="2565368" y="1333499"/>
            <a:ext cx="4013113" cy="306266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2807894" y="2054686"/>
            <a:ext cx="3672419" cy="1323439"/>
          </a:xfrm>
          <a:prstGeom prst="rect">
            <a:avLst/>
          </a:prstGeom>
          <a:noFill/>
        </p:spPr>
        <p:txBody>
          <a:bodyPr wrap="square" rtlCol="0">
            <a:spAutoFit/>
          </a:bodyPr>
          <a:lstStyle/>
          <a:p>
            <a:pPr algn="just"/>
            <a:r>
              <a:rPr lang="en-GB" sz="2000" dirty="0"/>
              <a:t>T</a:t>
            </a:r>
            <a:r>
              <a:rPr lang="en-GB" sz="2000" dirty="0" smtClean="0"/>
              <a:t>he </a:t>
            </a:r>
            <a:r>
              <a:rPr lang="en-GB" sz="2000" dirty="0"/>
              <a:t>motion of a point in a circular path, where the </a:t>
            </a:r>
            <a:r>
              <a:rPr lang="en-GB" sz="2000" dirty="0" smtClean="0"/>
              <a:t>centre </a:t>
            </a:r>
            <a:r>
              <a:rPr lang="en-GB" sz="2000" dirty="0"/>
              <a:t>point is fixed on the fixed axis of rotation</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00" y="3293615"/>
            <a:ext cx="2005135" cy="2005135"/>
          </a:xfrm>
          <a:prstGeom prst="rect">
            <a:avLst/>
          </a:prstGeom>
        </p:spPr>
      </p:pic>
    </p:spTree>
    <p:extLst>
      <p:ext uri="{BB962C8B-B14F-4D97-AF65-F5344CB8AC3E}">
        <p14:creationId xmlns:p14="http://schemas.microsoft.com/office/powerpoint/2010/main" val="2068125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350"/>
                                        <p:tgtEl>
                                          <p:spTgt spid="341"/>
                                        </p:tgtEl>
                                      </p:cBhvr>
                                    </p:animEffect>
                                    <p:anim calcmode="lin" valueType="num">
                                      <p:cBhvr>
                                        <p:cTn id="8" dur="350" fill="hold"/>
                                        <p:tgtEl>
                                          <p:spTgt spid="341"/>
                                        </p:tgtEl>
                                        <p:attrNameLst>
                                          <p:attrName>ppt_x</p:attrName>
                                        </p:attrNameLst>
                                      </p:cBhvr>
                                      <p:tavLst>
                                        <p:tav tm="0">
                                          <p:val>
                                            <p:strVal val="#ppt_x"/>
                                          </p:val>
                                        </p:tav>
                                        <p:tav tm="100000">
                                          <p:val>
                                            <p:strVal val="#ppt_x"/>
                                          </p:val>
                                        </p:tav>
                                      </p:tavLst>
                                    </p:anim>
                                    <p:anim calcmode="lin" valueType="num">
                                      <p:cBhvr>
                                        <p:cTn id="9" dur="350" fill="hold"/>
                                        <p:tgtEl>
                                          <p:spTgt spid="341"/>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16" presetClass="entr" presetSubtype="21"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350"/>
                                        <p:tgtEl>
                                          <p:spTgt spid="38"/>
                                        </p:tgtEl>
                                      </p:cBhvr>
                                    </p:animEffect>
                                  </p:childTnLst>
                                </p:cTn>
                              </p:par>
                            </p:childTnLst>
                          </p:cTn>
                        </p:par>
                        <p:par>
                          <p:cTn id="14" fill="hold">
                            <p:stCondLst>
                              <p:cond delay="700"/>
                            </p:stCondLst>
                            <p:childTnLst>
                              <p:par>
                                <p:cTn id="15" presetID="16" presetClass="entr" presetSubtype="2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350"/>
                                        <p:tgtEl>
                                          <p:spTgt spid="2"/>
                                        </p:tgtEl>
                                      </p:cBhvr>
                                    </p:animEffect>
                                  </p:childTnLst>
                                </p:cTn>
                              </p:par>
                            </p:childTnLst>
                          </p:cTn>
                        </p:par>
                        <p:par>
                          <p:cTn id="18" fill="hold">
                            <p:stCondLst>
                              <p:cond delay="1050"/>
                            </p:stCondLst>
                            <p:childTnLst>
                              <p:par>
                                <p:cTn id="19" presetID="3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 calcmode="lin" valueType="num">
                                      <p:cBhvr>
                                        <p:cTn id="23" dur="500" fill="hold"/>
                                        <p:tgtEl>
                                          <p:spTgt spid="3"/>
                                        </p:tgtEl>
                                        <p:attrNameLst>
                                          <p:attrName>style.rotation</p:attrName>
                                        </p:attrNameLst>
                                      </p:cBhvr>
                                      <p:tavLst>
                                        <p:tav tm="0">
                                          <p:val>
                                            <p:fltVal val="90"/>
                                          </p:val>
                                        </p:tav>
                                        <p:tav tm="100000">
                                          <p:val>
                                            <p:fltVal val="0"/>
                                          </p:val>
                                        </p:tav>
                                      </p:tavLst>
                                    </p:anim>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8" name="Google Shape;338;p35"/>
          <p:cNvSpPr/>
          <p:nvPr/>
        </p:nvSpPr>
        <p:spPr>
          <a:xfrm>
            <a:off x="1356172" y="1452927"/>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6436884" y="1426941"/>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67444" y="1452927"/>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txBox="1">
            <a:spLocks noGrp="1"/>
          </p:cNvSpPr>
          <p:nvPr>
            <p:ph type="title"/>
          </p:nvPr>
        </p:nvSpPr>
        <p:spPr>
          <a:xfrm flipH="1">
            <a:off x="709900" y="358345"/>
            <a:ext cx="7704000" cy="657900"/>
          </a:xfrm>
          <a:prstGeom prst="rect">
            <a:avLst/>
          </a:prstGeom>
        </p:spPr>
        <p:txBody>
          <a:bodyPr spcFirstLastPara="1" wrap="square" lIns="91425" tIns="91425" rIns="91425" bIns="91425" anchor="ctr" anchorCtr="0">
            <a:noAutofit/>
          </a:bodyPr>
          <a:lstStyle/>
          <a:p>
            <a:pPr lvl="0"/>
            <a:r>
              <a:rPr lang="en-GB" sz="2400" b="1" u="sng" dirty="0">
                <a:solidFill>
                  <a:schemeClr val="tx1"/>
                </a:solidFill>
                <a:latin typeface="Times New Roman" panose="02020603050405020304" pitchFamily="18" charset="0"/>
                <a:cs typeface="Times New Roman" panose="02020603050405020304" pitchFamily="18" charset="0"/>
              </a:rPr>
              <a:t>Types of motion involving rotational motion</a:t>
            </a:r>
            <a:endParaRPr b="1" u="sng" dirty="0">
              <a:solidFill>
                <a:schemeClr val="tx1"/>
              </a:solidFill>
              <a:latin typeface="Times New Roman" panose="02020603050405020304" pitchFamily="18" charset="0"/>
              <a:cs typeface="Times New Roman" panose="02020603050405020304" pitchFamily="18" charset="0"/>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737443" y="1458759"/>
            <a:ext cx="2316000" cy="2255543"/>
            <a:chOff x="710050" y="1246925"/>
            <a:chExt cx="2316000" cy="2255543"/>
          </a:xfrm>
        </p:grpSpPr>
        <p:sp>
          <p:nvSpPr>
            <p:cNvPr id="346" name="Google Shape;346;p35"/>
            <p:cNvSpPr/>
            <p:nvPr/>
          </p:nvSpPr>
          <p:spPr>
            <a:xfrm>
              <a:off x="1387225" y="1246925"/>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accent2">
                      <a:lumMod val="10000"/>
                    </a:schemeClr>
                  </a:solidFill>
                  <a:latin typeface="+mj-lt"/>
                  <a:ea typeface="Kulim Park"/>
                  <a:cs typeface="Kulim Park"/>
                  <a:sym typeface="Kulim Park"/>
                </a:rPr>
                <a:t>01</a:t>
              </a:r>
              <a:endParaRPr sz="25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710050" y="2233836"/>
              <a:ext cx="2316000" cy="483000"/>
            </a:xfrm>
            <a:prstGeom prst="rect">
              <a:avLst/>
            </a:prstGeom>
            <a:noFill/>
            <a:ln>
              <a:noFill/>
            </a:ln>
          </p:spPr>
          <p:txBody>
            <a:bodyPr spcFirstLastPara="1" wrap="square" lIns="91425" tIns="91425" rIns="91425" bIns="91425" anchor="ctr" anchorCtr="0">
              <a:noAutofit/>
            </a:bodyPr>
            <a:lstStyle/>
            <a:p>
              <a:pPr lvl="0" algn="ctr"/>
              <a:r>
                <a:rPr lang="en-US" sz="2000" dirty="0">
                  <a:solidFill>
                    <a:schemeClr val="dk1"/>
                  </a:solidFill>
                  <a:latin typeface="Times New Roman" panose="02020603050405020304" pitchFamily="18" charset="0"/>
                  <a:ea typeface="Kulim Park"/>
                  <a:cs typeface="Times New Roman" panose="02020603050405020304" pitchFamily="18" charset="0"/>
                  <a:sym typeface="Kulim Park"/>
                </a:rPr>
                <a:t>Pure rotation</a:t>
              </a:r>
              <a:endParaRPr sz="2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49" name="Google Shape;349;p35"/>
          <p:cNvGrpSpPr/>
          <p:nvPr/>
        </p:nvGrpSpPr>
        <p:grpSpPr>
          <a:xfrm>
            <a:off x="3413957" y="1464571"/>
            <a:ext cx="2331930" cy="2654054"/>
            <a:chOff x="3471038" y="2498370"/>
            <a:chExt cx="2331930" cy="2654054"/>
          </a:xfrm>
        </p:grpSpPr>
        <p:sp>
          <p:nvSpPr>
            <p:cNvPr id="350" name="Google Shape;350;p35"/>
            <p:cNvSpPr/>
            <p:nvPr/>
          </p:nvSpPr>
          <p:spPr>
            <a:xfrm>
              <a:off x="4089906" y="2498370"/>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accent2">
                      <a:lumMod val="10000"/>
                    </a:schemeClr>
                  </a:solidFill>
                  <a:latin typeface="+mj-lt"/>
                  <a:ea typeface="Kulim Park"/>
                  <a:cs typeface="Kulim Park"/>
                  <a:sym typeface="Kulim Park"/>
                </a:rPr>
                <a:t>02</a:t>
              </a:r>
              <a:endParaRPr sz="2500" b="1" dirty="0">
                <a:solidFill>
                  <a:schemeClr val="accent2">
                    <a:lumMod val="10000"/>
                  </a:schemeClr>
                </a:solidFill>
                <a:latin typeface="+mj-lt"/>
                <a:ea typeface="Kulim Park"/>
                <a:cs typeface="Kulim Park"/>
                <a:sym typeface="Kulim Park"/>
              </a:endParaRPr>
            </a:p>
          </p:txBody>
        </p:sp>
        <p:sp>
          <p:nvSpPr>
            <p:cNvPr id="351" name="Google Shape;351;p35"/>
            <p:cNvSpPr txBox="1"/>
            <p:nvPr/>
          </p:nvSpPr>
          <p:spPr>
            <a:xfrm>
              <a:off x="3486968" y="4598624"/>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52" name="Google Shape;352;p35"/>
            <p:cNvSpPr txBox="1"/>
            <p:nvPr/>
          </p:nvSpPr>
          <p:spPr>
            <a:xfrm>
              <a:off x="3471038" y="3777770"/>
              <a:ext cx="2316000" cy="483000"/>
            </a:xfrm>
            <a:prstGeom prst="rect">
              <a:avLst/>
            </a:prstGeom>
            <a:noFill/>
            <a:ln>
              <a:noFill/>
            </a:ln>
          </p:spPr>
          <p:txBody>
            <a:bodyPr spcFirstLastPara="1" wrap="square" lIns="91425" tIns="91425" rIns="91425" bIns="91425" anchor="ctr" anchorCtr="0">
              <a:noAutofit/>
            </a:bodyPr>
            <a:lstStyle/>
            <a:p>
              <a:pPr lvl="0" algn="ct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Combined translational and rotational motion</a:t>
              </a:r>
              <a:endParaRPr sz="2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53" name="Google Shape;353;p35"/>
          <p:cNvGrpSpPr/>
          <p:nvPr/>
        </p:nvGrpSpPr>
        <p:grpSpPr>
          <a:xfrm>
            <a:off x="6090471" y="1439688"/>
            <a:ext cx="2364070" cy="1996351"/>
            <a:chOff x="6117950" y="1253847"/>
            <a:chExt cx="2364070" cy="1996351"/>
          </a:xfrm>
        </p:grpSpPr>
        <p:sp>
          <p:nvSpPr>
            <p:cNvPr id="354" name="Google Shape;354;p35"/>
            <p:cNvSpPr/>
            <p:nvPr/>
          </p:nvSpPr>
          <p:spPr>
            <a:xfrm>
              <a:off x="6795200" y="1253847"/>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accent2">
                      <a:lumMod val="10000"/>
                    </a:schemeClr>
                  </a:solidFill>
                  <a:latin typeface="+mj-lt"/>
                  <a:ea typeface="Kulim Park"/>
                  <a:cs typeface="Kulim Park"/>
                  <a:sym typeface="Kulim Park"/>
                </a:rPr>
                <a:t>03</a:t>
              </a:r>
              <a:endParaRPr sz="2500" b="1" dirty="0">
                <a:solidFill>
                  <a:schemeClr val="accent2">
                    <a:lumMod val="10000"/>
                  </a:schemeClr>
                </a:solidFill>
                <a:latin typeface="+mj-lt"/>
                <a:ea typeface="Kulim Park"/>
                <a:cs typeface="Kulim Park"/>
                <a:sym typeface="Kulim Park"/>
              </a:endParaRPr>
            </a:p>
          </p:txBody>
        </p:sp>
        <p:sp>
          <p:nvSpPr>
            <p:cNvPr id="355" name="Google Shape;355;p35"/>
            <p:cNvSpPr txBox="1"/>
            <p:nvPr/>
          </p:nvSpPr>
          <p:spPr>
            <a:xfrm>
              <a:off x="6117950" y="2696398"/>
              <a:ext cx="23160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p:txBody>
        </p:sp>
        <p:sp>
          <p:nvSpPr>
            <p:cNvPr id="356" name="Google Shape;356;p35"/>
            <p:cNvSpPr txBox="1"/>
            <p:nvPr/>
          </p:nvSpPr>
          <p:spPr>
            <a:xfrm>
              <a:off x="6166020" y="2417487"/>
              <a:ext cx="2316000" cy="483000"/>
            </a:xfrm>
            <a:prstGeom prst="rect">
              <a:avLst/>
            </a:prstGeom>
            <a:noFill/>
            <a:ln>
              <a:noFill/>
            </a:ln>
          </p:spPr>
          <p:txBody>
            <a:bodyPr spcFirstLastPara="1" wrap="square" lIns="91425" tIns="91425" rIns="91425" bIns="91425" anchor="ctr" anchorCtr="0">
              <a:noAutofit/>
            </a:bodyPr>
            <a:lstStyle/>
            <a:p>
              <a:pPr lvl="0" algn="ctr"/>
              <a:r>
                <a:rPr lang="en-GB" sz="2000" dirty="0" smtClean="0">
                  <a:solidFill>
                    <a:schemeClr val="dk1"/>
                  </a:solidFill>
                  <a:latin typeface="Times New Roman" panose="02020603050405020304" pitchFamily="18" charset="0"/>
                  <a:ea typeface="Kulim Park"/>
                  <a:cs typeface="Times New Roman" panose="02020603050405020304" pitchFamily="18" charset="0"/>
                  <a:sym typeface="Kulim Park"/>
                </a:rPr>
                <a:t>Rotation </a:t>
              </a:r>
              <a:r>
                <a:rPr lang="en-GB" sz="2000" dirty="0">
                  <a:solidFill>
                    <a:schemeClr val="dk1"/>
                  </a:solidFill>
                  <a:latin typeface="Times New Roman" panose="02020603050405020304" pitchFamily="18" charset="0"/>
                  <a:ea typeface="Kulim Park"/>
                  <a:cs typeface="Times New Roman" panose="02020603050405020304" pitchFamily="18" charset="0"/>
                  <a:sym typeface="Kulim Park"/>
                </a:rPr>
                <a:t>with rotating axis</a:t>
              </a:r>
              <a:endParaRPr sz="2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250"/>
                                        <p:tgtEl>
                                          <p:spTgt spid="341"/>
                                        </p:tgtEl>
                                      </p:cBhvr>
                                    </p:animEffect>
                                    <p:anim calcmode="lin" valueType="num">
                                      <p:cBhvr>
                                        <p:cTn id="8" dur="250" fill="hold"/>
                                        <p:tgtEl>
                                          <p:spTgt spid="341"/>
                                        </p:tgtEl>
                                        <p:attrNameLst>
                                          <p:attrName>ppt_x</p:attrName>
                                        </p:attrNameLst>
                                      </p:cBhvr>
                                      <p:tavLst>
                                        <p:tav tm="0">
                                          <p:val>
                                            <p:strVal val="#ppt_x"/>
                                          </p:val>
                                        </p:tav>
                                        <p:tav tm="100000">
                                          <p:val>
                                            <p:strVal val="#ppt_x"/>
                                          </p:val>
                                        </p:tav>
                                      </p:tavLst>
                                    </p:anim>
                                    <p:anim calcmode="lin" valueType="num">
                                      <p:cBhvr>
                                        <p:cTn id="9" dur="250" fill="hold"/>
                                        <p:tgtEl>
                                          <p:spTgt spid="34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6" presetClass="entr" presetSubtype="21" fill="hold" grpId="0" nodeType="afterEffect">
                                  <p:stCondLst>
                                    <p:cond delay="0"/>
                                  </p:stCondLst>
                                  <p:childTnLst>
                                    <p:set>
                                      <p:cBhvr>
                                        <p:cTn id="12" dur="1" fill="hold">
                                          <p:stCondLst>
                                            <p:cond delay="0"/>
                                          </p:stCondLst>
                                        </p:cTn>
                                        <p:tgtEl>
                                          <p:spTgt spid="338"/>
                                        </p:tgtEl>
                                        <p:attrNameLst>
                                          <p:attrName>style.visibility</p:attrName>
                                        </p:attrNameLst>
                                      </p:cBhvr>
                                      <p:to>
                                        <p:strVal val="visible"/>
                                      </p:to>
                                    </p:set>
                                    <p:animEffect transition="in" filter="barn(inVertical)">
                                      <p:cBhvr>
                                        <p:cTn id="13" dur="250"/>
                                        <p:tgtEl>
                                          <p:spTgt spid="33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5"/>
                                        </p:tgtEl>
                                        <p:attrNameLst>
                                          <p:attrName>style.visibility</p:attrName>
                                        </p:attrNameLst>
                                      </p:cBhvr>
                                      <p:to>
                                        <p:strVal val="visible"/>
                                      </p:to>
                                    </p:set>
                                    <p:animEffect transition="in" filter="fade">
                                      <p:cBhvr>
                                        <p:cTn id="17" dur="250"/>
                                        <p:tgtEl>
                                          <p:spTgt spid="345"/>
                                        </p:tgtEl>
                                      </p:cBhvr>
                                    </p:animEffect>
                                  </p:childTnLst>
                                </p:cTn>
                              </p:par>
                            </p:childTnLst>
                          </p:cTn>
                        </p:par>
                        <p:par>
                          <p:cTn id="18" fill="hold">
                            <p:stCondLst>
                              <p:cond delay="750"/>
                            </p:stCondLst>
                            <p:childTnLst>
                              <p:par>
                                <p:cTn id="19" presetID="16" presetClass="entr" presetSubtype="21" fill="hold" grpId="0" nodeType="afterEffect">
                                  <p:stCondLst>
                                    <p:cond delay="0"/>
                                  </p:stCondLst>
                                  <p:childTnLst>
                                    <p:set>
                                      <p:cBhvr>
                                        <p:cTn id="20" dur="1" fill="hold">
                                          <p:stCondLst>
                                            <p:cond delay="0"/>
                                          </p:stCondLst>
                                        </p:cTn>
                                        <p:tgtEl>
                                          <p:spTgt spid="340"/>
                                        </p:tgtEl>
                                        <p:attrNameLst>
                                          <p:attrName>style.visibility</p:attrName>
                                        </p:attrNameLst>
                                      </p:cBhvr>
                                      <p:to>
                                        <p:strVal val="visible"/>
                                      </p:to>
                                    </p:set>
                                    <p:animEffect transition="in" filter="barn(inVertical)">
                                      <p:cBhvr>
                                        <p:cTn id="21" dur="250"/>
                                        <p:tgtEl>
                                          <p:spTgt spid="34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250"/>
                                        <p:tgtEl>
                                          <p:spTgt spid="349"/>
                                        </p:tgtEl>
                                      </p:cBhvr>
                                    </p:animEffect>
                                  </p:childTnLst>
                                </p:cTn>
                              </p:par>
                            </p:childTnLst>
                          </p:cTn>
                        </p:par>
                        <p:par>
                          <p:cTn id="26" fill="hold">
                            <p:stCondLst>
                              <p:cond delay="1250"/>
                            </p:stCondLst>
                            <p:childTnLst>
                              <p:par>
                                <p:cTn id="27" presetID="16" presetClass="entr" presetSubtype="21" fill="hold" grpId="0" nodeType="afterEffect">
                                  <p:stCondLst>
                                    <p:cond delay="0"/>
                                  </p:stCondLst>
                                  <p:childTnLst>
                                    <p:set>
                                      <p:cBhvr>
                                        <p:cTn id="28" dur="1" fill="hold">
                                          <p:stCondLst>
                                            <p:cond delay="0"/>
                                          </p:stCondLst>
                                        </p:cTn>
                                        <p:tgtEl>
                                          <p:spTgt spid="339"/>
                                        </p:tgtEl>
                                        <p:attrNameLst>
                                          <p:attrName>style.visibility</p:attrName>
                                        </p:attrNameLst>
                                      </p:cBhvr>
                                      <p:to>
                                        <p:strVal val="visible"/>
                                      </p:to>
                                    </p:set>
                                    <p:animEffect transition="in" filter="barn(inVertical)">
                                      <p:cBhvr>
                                        <p:cTn id="29" dur="250"/>
                                        <p:tgtEl>
                                          <p:spTgt spid="33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25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animBg="1"/>
      <p:bldP spid="339" grpId="0" animBg="1"/>
      <p:bldP spid="340" grpId="0" animBg="1"/>
      <p:bldP spid="3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398125" y="-818111"/>
            <a:ext cx="532432" cy="295222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D5EBF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522505" y="364507"/>
            <a:ext cx="776945" cy="559712"/>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1387226" y="125257"/>
            <a:ext cx="4670030" cy="5902688"/>
            <a:chOff x="-1643980" y="-2400220"/>
            <a:chExt cx="4670030" cy="5902688"/>
          </a:xfrm>
        </p:grpSpPr>
        <p:sp>
          <p:nvSpPr>
            <p:cNvPr id="346" name="Google Shape;346;p35"/>
            <p:cNvSpPr/>
            <p:nvPr/>
          </p:nvSpPr>
          <p:spPr>
            <a:xfrm>
              <a:off x="-1643980" y="-2400220"/>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2">
                      <a:lumMod val="10000"/>
                    </a:schemeClr>
                  </a:solidFill>
                  <a:latin typeface="+mj-lt"/>
                  <a:ea typeface="Kulim Park"/>
                  <a:cs typeface="Kulim Park"/>
                  <a:sym typeface="Kulim Park"/>
                </a:rPr>
                <a:t>01</a:t>
              </a:r>
              <a:endParaRPr sz="2400" b="1" dirty="0">
                <a:solidFill>
                  <a:schemeClr val="accent2">
                    <a:lumMod val="10000"/>
                  </a:schemeClr>
                </a:solidFill>
                <a:latin typeface="+mj-lt"/>
                <a:ea typeface="Kulim Park"/>
                <a:cs typeface="Kulim Park"/>
                <a:sym typeface="Kulim Park"/>
              </a:endParaRP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710188" y="-2188679"/>
              <a:ext cx="2668338" cy="580493"/>
            </a:xfrm>
            <a:prstGeom prst="rect">
              <a:avLst/>
            </a:prstGeom>
            <a:noFill/>
            <a:ln>
              <a:noFill/>
            </a:ln>
          </p:spPr>
          <p:txBody>
            <a:bodyPr spcFirstLastPara="1" wrap="square" lIns="91425" tIns="91425" rIns="91425" bIns="91425" anchor="ctr" anchorCtr="0">
              <a:noAutofit/>
            </a:bodyPr>
            <a:lstStyle/>
            <a:p>
              <a:pPr lvl="0" algn="ctr"/>
              <a:r>
                <a:rPr lang="en-US" sz="3000" dirty="0" smtClean="0">
                  <a:solidFill>
                    <a:schemeClr val="dk1"/>
                  </a:solidFill>
                  <a:latin typeface="Times New Roman" panose="02020603050405020304" pitchFamily="18" charset="0"/>
                  <a:ea typeface="Kulim Park"/>
                  <a:cs typeface="Times New Roman" panose="02020603050405020304" pitchFamily="18" charset="0"/>
                  <a:sym typeface="Kulim Park"/>
                </a:rPr>
                <a:t>Pure </a:t>
              </a:r>
              <a:r>
                <a:rPr lang="en-US" sz="3000" dirty="0">
                  <a:solidFill>
                    <a:schemeClr val="dk1"/>
                  </a:solidFill>
                  <a:latin typeface="Times New Roman" panose="02020603050405020304" pitchFamily="18" charset="0"/>
                  <a:ea typeface="Kulim Park"/>
                  <a:cs typeface="Times New Roman" panose="02020603050405020304" pitchFamily="18" charset="0"/>
                  <a:sym typeface="Kulim Park"/>
                </a:rPr>
                <a:t>rotation</a:t>
              </a:r>
              <a:endParaRPr sz="3000" dirty="0">
                <a:solidFill>
                  <a:schemeClr val="dk1"/>
                </a:solidFill>
                <a:latin typeface="Times New Roman" panose="02020603050405020304" pitchFamily="18" charset="0"/>
                <a:ea typeface="Kulim Park"/>
                <a:cs typeface="Times New Roman" panose="02020603050405020304" pitchFamily="18" charset="0"/>
                <a:sym typeface="Kulim Park"/>
              </a:endParaRP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847;p49"/>
          <p:cNvSpPr/>
          <p:nvPr/>
        </p:nvSpPr>
        <p:spPr>
          <a:xfrm flipH="1">
            <a:off x="393602" y="1325236"/>
            <a:ext cx="5526833" cy="1701982"/>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rgbClr val="D5EBF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TextBox 32"/>
          <p:cNvSpPr txBox="1"/>
          <p:nvPr/>
        </p:nvSpPr>
        <p:spPr>
          <a:xfrm>
            <a:off x="731100" y="1493415"/>
            <a:ext cx="5019815" cy="1015663"/>
          </a:xfrm>
          <a:prstGeom prst="rect">
            <a:avLst/>
          </a:prstGeom>
          <a:noFill/>
        </p:spPr>
        <p:txBody>
          <a:bodyPr wrap="square" rtlCol="0">
            <a:spAutoFit/>
          </a:bodyPr>
          <a:lstStyle/>
          <a:p>
            <a:pPr algn="just"/>
            <a:r>
              <a:rPr lang="en-GB" sz="2000" dirty="0"/>
              <a:t>The rigid body in such a motion rotates about a fixed axis that is perpendicular to a fixed plane</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731" y="2921381"/>
            <a:ext cx="2884970" cy="2140461"/>
          </a:xfrm>
          <a:prstGeom prst="rect">
            <a:avLst/>
          </a:prstGeom>
        </p:spPr>
      </p:pic>
    </p:spTree>
    <p:extLst>
      <p:ext uri="{BB962C8B-B14F-4D97-AF65-F5344CB8AC3E}">
        <p14:creationId xmlns:p14="http://schemas.microsoft.com/office/powerpoint/2010/main" val="35292360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250"/>
                                        <p:tgtEl>
                                          <p:spTgt spid="25"/>
                                        </p:tgtEl>
                                      </p:cBhvr>
                                    </p:animEffect>
                                  </p:childTnLst>
                                </p:cTn>
                              </p:par>
                            </p:childTnLst>
                          </p:cTn>
                        </p:par>
                        <p:par>
                          <p:cTn id="12" fill="hold">
                            <p:stCondLst>
                              <p:cond delay="55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850"/>
                            </p:stCondLst>
                            <p:childTnLst>
                              <p:par>
                                <p:cTn id="17" presetID="42"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anim calcmode="lin" valueType="num">
                                      <p:cBhvr>
                                        <p:cTn id="20" dur="250" fill="hold"/>
                                        <p:tgtEl>
                                          <p:spTgt spid="34"/>
                                        </p:tgtEl>
                                        <p:attrNameLst>
                                          <p:attrName>ppt_x</p:attrName>
                                        </p:attrNameLst>
                                      </p:cBhvr>
                                      <p:tavLst>
                                        <p:tav tm="0">
                                          <p:val>
                                            <p:strVal val="#ppt_x"/>
                                          </p:val>
                                        </p:tav>
                                        <p:tav tm="100000">
                                          <p:val>
                                            <p:strVal val="#ppt_x"/>
                                          </p:val>
                                        </p:tav>
                                      </p:tavLst>
                                    </p:anim>
                                    <p:anim calcmode="lin" valueType="num">
                                      <p:cBhvr>
                                        <p:cTn id="21" dur="25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250"/>
                                        <p:tgtEl>
                                          <p:spTgt spid="33"/>
                                        </p:tgtEl>
                                      </p:cBhvr>
                                    </p:animEffect>
                                  </p:childTnLst>
                                </p:cTn>
                              </p:par>
                            </p:childTnLst>
                          </p:cTn>
                        </p:par>
                        <p:par>
                          <p:cTn id="26" fill="hold">
                            <p:stCondLst>
                              <p:cond delay="1350"/>
                            </p:stCondLst>
                            <p:childTnLst>
                              <p:par>
                                <p:cTn id="27" presetID="14" presetClass="entr" presetSubtype="1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34"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660135" y="-1680676"/>
            <a:ext cx="786112" cy="4784236"/>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D5EBF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851480" y="311459"/>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665445" y="64298"/>
            <a:ext cx="5880253" cy="5925839"/>
            <a:chOff x="-1830015" y="-2423371"/>
            <a:chExt cx="5880253"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a:solidFill>
                    <a:schemeClr val="accent2">
                      <a:lumMod val="10000"/>
                    </a:schemeClr>
                  </a:solidFill>
                  <a:latin typeface="+mj-lt"/>
                  <a:ea typeface="Kulim Park"/>
                  <a:cs typeface="Kulim Park"/>
                  <a:sym typeface="Kulim Park"/>
                </a:rPr>
                <a:t>02</a:t>
              </a: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827460" y="-2016074"/>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Combined translational and rotational motion</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47;p49"/>
          <p:cNvSpPr/>
          <p:nvPr/>
        </p:nvSpPr>
        <p:spPr>
          <a:xfrm flipH="1">
            <a:off x="851480" y="1345903"/>
            <a:ext cx="5360784" cy="1518721"/>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rgbClr val="D5EBF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TextBox 15"/>
          <p:cNvSpPr txBox="1"/>
          <p:nvPr/>
        </p:nvSpPr>
        <p:spPr>
          <a:xfrm>
            <a:off x="1021964" y="1602206"/>
            <a:ext cx="5019815" cy="707886"/>
          </a:xfrm>
          <a:prstGeom prst="rect">
            <a:avLst/>
          </a:prstGeom>
          <a:noFill/>
        </p:spPr>
        <p:txBody>
          <a:bodyPr wrap="square" rtlCol="0">
            <a:spAutoFit/>
          </a:bodyPr>
          <a:lstStyle/>
          <a:p>
            <a:pPr algn="just"/>
            <a:r>
              <a:rPr lang="en-GB" sz="2000" dirty="0"/>
              <a:t>A motion that is a combination of rotational and translational motion</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483" y="3120927"/>
            <a:ext cx="3564783" cy="1955898"/>
          </a:xfrm>
          <a:prstGeom prst="rect">
            <a:avLst/>
          </a:prstGeom>
        </p:spPr>
      </p:pic>
    </p:spTree>
    <p:extLst>
      <p:ext uri="{BB962C8B-B14F-4D97-AF65-F5344CB8AC3E}">
        <p14:creationId xmlns:p14="http://schemas.microsoft.com/office/powerpoint/2010/main" val="275211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barn(inVertical)">
                                      <p:cBhvr>
                                        <p:cTn id="7" dur="250"/>
                                        <p:tgtEl>
                                          <p:spTgt spid="345"/>
                                        </p:tgtEl>
                                      </p:cBhvr>
                                    </p:animEffect>
                                  </p:childTnLst>
                                </p:cTn>
                              </p:par>
                            </p:childTnLst>
                          </p:cTn>
                        </p:par>
                        <p:par>
                          <p:cTn id="8" fill="hold">
                            <p:stCondLst>
                              <p:cond delay="25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250"/>
                                        <p:tgtEl>
                                          <p:spTgt spid="25"/>
                                        </p:tgtEl>
                                      </p:cBhvr>
                                    </p:animEffect>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barn(inVertical)">
                                      <p:cBhvr>
                                        <p:cTn id="15" dur="250"/>
                                        <p:tgtEl>
                                          <p:spTgt spid="338"/>
                                        </p:tgtEl>
                                      </p:cBhvr>
                                    </p:animEffect>
                                  </p:childTnLst>
                                </p:cTn>
                              </p:par>
                            </p:childTnLst>
                          </p:cTn>
                        </p:par>
                        <p:par>
                          <p:cTn id="16" fill="hold">
                            <p:stCondLst>
                              <p:cond delay="75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50"/>
                                        <p:tgtEl>
                                          <p:spTgt spid="15"/>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250"/>
                                        <p:tgtEl>
                                          <p:spTgt spid="16"/>
                                        </p:tgtEl>
                                      </p:cBhvr>
                                    </p:animEffect>
                                  </p:childTnLst>
                                </p:cTn>
                              </p:par>
                            </p:childTnLst>
                          </p:cTn>
                        </p:par>
                        <p:par>
                          <p:cTn id="24" fill="hold">
                            <p:stCondLst>
                              <p:cond delay="1250"/>
                            </p:stCondLst>
                            <p:childTnLst>
                              <p:par>
                                <p:cTn id="25" presetID="14"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5" name="Google Shape;606;p40"/>
          <p:cNvSpPr/>
          <p:nvPr/>
        </p:nvSpPr>
        <p:spPr>
          <a:xfrm rot="5400000" flipH="1">
            <a:off x="3640939" y="-1722731"/>
            <a:ext cx="687344" cy="4784236"/>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D5EBF3"/>
          </a:solidFill>
          <a:ln>
            <a:noFill/>
          </a:ln>
          <a:effectLst>
            <a:outerShdw blurRad="57150" dist="38100" dir="25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782900" y="318788"/>
            <a:ext cx="963729" cy="694271"/>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rgbClr val="00B0F0">
              <a:alpha val="12549"/>
            </a:srgbClr>
          </a:solidFill>
          <a:ln>
            <a:noFill/>
          </a:ln>
          <a:effectLst>
            <a:outerShdw blurRad="50800" dist="38100" dir="2700000" sx="103000" sy="103000" algn="tl" rotWithShape="0">
              <a:prstClr val="black">
                <a:alpha val="43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3872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3" name="Google Shape;343;p35"/>
          <p:cNvSpPr/>
          <p:nvPr/>
        </p:nvSpPr>
        <p:spPr>
          <a:xfrm>
            <a:off x="6795125" y="3510862"/>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sp>
        <p:nvSpPr>
          <p:cNvPr id="344" name="Google Shape;344;p35"/>
          <p:cNvSpPr/>
          <p:nvPr/>
        </p:nvSpPr>
        <p:spPr>
          <a:xfrm>
            <a:off x="4091250" y="1246926"/>
            <a:ext cx="961500" cy="9615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grpSp>
        <p:nvGrpSpPr>
          <p:cNvPr id="345" name="Google Shape;345;p35"/>
          <p:cNvGrpSpPr/>
          <p:nvPr/>
        </p:nvGrpSpPr>
        <p:grpSpPr>
          <a:xfrm>
            <a:off x="596865" y="71627"/>
            <a:ext cx="5923077" cy="5925839"/>
            <a:chOff x="-1830015" y="-2423371"/>
            <a:chExt cx="5923077" cy="5925839"/>
          </a:xfrm>
        </p:grpSpPr>
        <p:sp>
          <p:nvSpPr>
            <p:cNvPr id="346" name="Google Shape;346;p35"/>
            <p:cNvSpPr/>
            <p:nvPr/>
          </p:nvSpPr>
          <p:spPr>
            <a:xfrm>
              <a:off x="-1830015" y="-2423371"/>
              <a:ext cx="1188591" cy="1188591"/>
            </a:xfrm>
            <a:prstGeom prst="ellipse">
              <a:avLst/>
            </a:prstGeom>
            <a:noFill/>
            <a:ln>
              <a:noFill/>
            </a:ln>
          </p:spPr>
          <p:txBody>
            <a:bodyPr spcFirstLastPara="1" wrap="square" lIns="91425" tIns="91425" rIns="91425" bIns="91425" anchor="ctr" anchorCtr="0">
              <a:noAutofit/>
            </a:bodyPr>
            <a:lstStyle/>
            <a:p>
              <a:pPr lvl="0" algn="ctr"/>
              <a:r>
                <a:rPr lang="en" sz="2400" b="1" dirty="0">
                  <a:solidFill>
                    <a:schemeClr val="accent2">
                      <a:lumMod val="10000"/>
                    </a:schemeClr>
                  </a:solidFill>
                  <a:latin typeface="+mj-lt"/>
                  <a:ea typeface="Kulim Park"/>
                  <a:cs typeface="Kulim Park"/>
                  <a:sym typeface="Kulim Park"/>
                </a:rPr>
                <a:t>03</a:t>
              </a:r>
            </a:p>
          </p:txBody>
        </p:sp>
        <p:sp>
          <p:nvSpPr>
            <p:cNvPr id="347" name="Google Shape;347;p35"/>
            <p:cNvSpPr txBox="1"/>
            <p:nvPr/>
          </p:nvSpPr>
          <p:spPr>
            <a:xfrm>
              <a:off x="710050" y="2948668"/>
              <a:ext cx="2316000" cy="553800"/>
            </a:xfrm>
            <a:prstGeom prst="rect">
              <a:avLst/>
            </a:prstGeom>
            <a:noFill/>
            <a:ln>
              <a:noFill/>
            </a:ln>
          </p:spPr>
          <p:txBody>
            <a:bodyPr spcFirstLastPara="1" wrap="square" lIns="91425" tIns="91425" rIns="91425" bIns="91425" anchor="ctr" anchorCtr="0">
              <a:noAutofit/>
            </a:bodyPr>
            <a:lstStyle/>
            <a:p>
              <a:pPr lvl="0" algn="ctr"/>
              <a:endParaRPr dirty="0">
                <a:solidFill>
                  <a:schemeClr val="dk1"/>
                </a:solidFill>
                <a:latin typeface="Manrope"/>
                <a:ea typeface="Manrope"/>
                <a:cs typeface="Manrope"/>
                <a:sym typeface="Manrope"/>
              </a:endParaRPr>
            </a:p>
          </p:txBody>
        </p:sp>
        <p:sp>
          <p:nvSpPr>
            <p:cNvPr id="348" name="Google Shape;348;p35"/>
            <p:cNvSpPr txBox="1"/>
            <p:nvPr/>
          </p:nvSpPr>
          <p:spPr>
            <a:xfrm>
              <a:off x="-784636" y="-2066664"/>
              <a:ext cx="4877698" cy="483000"/>
            </a:xfrm>
            <a:prstGeom prst="rect">
              <a:avLst/>
            </a:prstGeom>
            <a:noFill/>
            <a:ln>
              <a:noFill/>
            </a:ln>
          </p:spPr>
          <p:txBody>
            <a:bodyPr spcFirstLastPara="1" wrap="square" lIns="91425" tIns="91425" rIns="91425" bIns="91425" anchor="ctr" anchorCtr="0">
              <a:noAutofit/>
            </a:bodyPr>
            <a:lstStyle/>
            <a:p>
              <a:pPr lvl="0" algn="ctr"/>
              <a:r>
                <a:rPr lang="en-GB" sz="2800" dirty="0">
                  <a:solidFill>
                    <a:schemeClr val="dk1"/>
                  </a:solidFill>
                  <a:latin typeface="Times New Roman" panose="02020603050405020304" pitchFamily="18" charset="0"/>
                  <a:ea typeface="Kulim Park"/>
                  <a:cs typeface="Times New Roman" panose="02020603050405020304" pitchFamily="18" charset="0"/>
                  <a:sym typeface="Kulim Park"/>
                </a:rPr>
                <a:t>Rotation with rotating axis</a:t>
              </a:r>
            </a:p>
          </p:txBody>
        </p:sp>
      </p:grpSp>
      <p:grpSp>
        <p:nvGrpSpPr>
          <p:cNvPr id="363" name="Google Shape;363;p35"/>
          <p:cNvGrpSpPr/>
          <p:nvPr/>
        </p:nvGrpSpPr>
        <p:grpSpPr>
          <a:xfrm>
            <a:off x="1724868" y="3828718"/>
            <a:ext cx="286361" cy="325758"/>
            <a:chOff x="3307860" y="1768803"/>
            <a:chExt cx="299729" cy="340965"/>
          </a:xfrm>
        </p:grpSpPr>
        <p:sp>
          <p:nvSpPr>
            <p:cNvPr id="364" name="Google Shape;364;p35"/>
            <p:cNvSpPr/>
            <p:nvPr/>
          </p:nvSpPr>
          <p:spPr>
            <a:xfrm>
              <a:off x="3408123" y="1768803"/>
              <a:ext cx="99749" cy="221208"/>
            </a:xfrm>
            <a:custGeom>
              <a:avLst/>
              <a:gdLst/>
              <a:ahLst/>
              <a:cxnLst/>
              <a:rect l="l" t="t" r="r" b="b"/>
              <a:pathLst>
                <a:path w="3106" h="6888" extrusionOk="0">
                  <a:moveTo>
                    <a:pt x="1553" y="625"/>
                  </a:moveTo>
                  <a:cubicBezTo>
                    <a:pt x="1714" y="625"/>
                    <a:pt x="1856" y="768"/>
                    <a:pt x="1856" y="946"/>
                  </a:cubicBezTo>
                  <a:lnTo>
                    <a:pt x="1856" y="1285"/>
                  </a:lnTo>
                  <a:cubicBezTo>
                    <a:pt x="1767" y="1267"/>
                    <a:pt x="1660" y="1249"/>
                    <a:pt x="1553" y="1249"/>
                  </a:cubicBezTo>
                  <a:cubicBezTo>
                    <a:pt x="1446" y="1249"/>
                    <a:pt x="1339" y="1267"/>
                    <a:pt x="1232" y="1285"/>
                  </a:cubicBezTo>
                  <a:lnTo>
                    <a:pt x="1232" y="946"/>
                  </a:lnTo>
                  <a:cubicBezTo>
                    <a:pt x="1232" y="768"/>
                    <a:pt x="1375" y="625"/>
                    <a:pt x="1553" y="625"/>
                  </a:cubicBezTo>
                  <a:close/>
                  <a:moveTo>
                    <a:pt x="1544" y="1872"/>
                  </a:moveTo>
                  <a:cubicBezTo>
                    <a:pt x="1565" y="1872"/>
                    <a:pt x="1586" y="1873"/>
                    <a:pt x="1607" y="1874"/>
                  </a:cubicBezTo>
                  <a:cubicBezTo>
                    <a:pt x="2088" y="1892"/>
                    <a:pt x="2481" y="2338"/>
                    <a:pt x="2481" y="2820"/>
                  </a:cubicBezTo>
                  <a:lnTo>
                    <a:pt x="2481" y="3123"/>
                  </a:lnTo>
                  <a:lnTo>
                    <a:pt x="625" y="3123"/>
                  </a:lnTo>
                  <a:lnTo>
                    <a:pt x="625" y="2802"/>
                  </a:lnTo>
                  <a:cubicBezTo>
                    <a:pt x="625" y="2287"/>
                    <a:pt x="1037" y="1872"/>
                    <a:pt x="1544" y="1872"/>
                  </a:cubicBezTo>
                  <a:close/>
                  <a:moveTo>
                    <a:pt x="2481" y="3730"/>
                  </a:moveTo>
                  <a:lnTo>
                    <a:pt x="2481" y="5264"/>
                  </a:lnTo>
                  <a:cubicBezTo>
                    <a:pt x="2481" y="5764"/>
                    <a:pt x="2160" y="6174"/>
                    <a:pt x="1714" y="6245"/>
                  </a:cubicBezTo>
                  <a:cubicBezTo>
                    <a:pt x="1654" y="6256"/>
                    <a:pt x="1596" y="6261"/>
                    <a:pt x="1540" y="6261"/>
                  </a:cubicBezTo>
                  <a:cubicBezTo>
                    <a:pt x="1017" y="6261"/>
                    <a:pt x="625" y="5834"/>
                    <a:pt x="625" y="5335"/>
                  </a:cubicBezTo>
                  <a:lnTo>
                    <a:pt x="625" y="3730"/>
                  </a:lnTo>
                  <a:close/>
                  <a:moveTo>
                    <a:pt x="1553" y="1"/>
                  </a:moveTo>
                  <a:cubicBezTo>
                    <a:pt x="1036" y="1"/>
                    <a:pt x="625" y="429"/>
                    <a:pt x="625" y="946"/>
                  </a:cubicBezTo>
                  <a:lnTo>
                    <a:pt x="625" y="1553"/>
                  </a:lnTo>
                  <a:cubicBezTo>
                    <a:pt x="233" y="1838"/>
                    <a:pt x="1" y="2302"/>
                    <a:pt x="1" y="2802"/>
                  </a:cubicBezTo>
                  <a:lnTo>
                    <a:pt x="1" y="5335"/>
                  </a:lnTo>
                  <a:cubicBezTo>
                    <a:pt x="1" y="6138"/>
                    <a:pt x="625" y="6888"/>
                    <a:pt x="1553" y="6888"/>
                  </a:cubicBezTo>
                  <a:cubicBezTo>
                    <a:pt x="2463" y="6888"/>
                    <a:pt x="3105" y="6121"/>
                    <a:pt x="3105" y="5264"/>
                  </a:cubicBezTo>
                  <a:lnTo>
                    <a:pt x="3105" y="2802"/>
                  </a:lnTo>
                  <a:cubicBezTo>
                    <a:pt x="3105" y="2302"/>
                    <a:pt x="2856" y="1838"/>
                    <a:pt x="2481" y="1553"/>
                  </a:cubicBezTo>
                  <a:lnTo>
                    <a:pt x="2481" y="946"/>
                  </a:lnTo>
                  <a:cubicBezTo>
                    <a:pt x="2481" y="429"/>
                    <a:pt x="2071" y="1"/>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307860" y="1989979"/>
              <a:ext cx="299729" cy="119789"/>
            </a:xfrm>
            <a:custGeom>
              <a:avLst/>
              <a:gdLst/>
              <a:ahLst/>
              <a:cxnLst/>
              <a:rect l="l" t="t" r="r" b="b"/>
              <a:pathLst>
                <a:path w="9333" h="3730" extrusionOk="0">
                  <a:moveTo>
                    <a:pt x="1874" y="625"/>
                  </a:moveTo>
                  <a:lnTo>
                    <a:pt x="1874" y="929"/>
                  </a:lnTo>
                  <a:cubicBezTo>
                    <a:pt x="1874" y="1446"/>
                    <a:pt x="1463" y="1874"/>
                    <a:pt x="946" y="1874"/>
                  </a:cubicBezTo>
                  <a:lnTo>
                    <a:pt x="625" y="1874"/>
                  </a:lnTo>
                  <a:lnTo>
                    <a:pt x="625" y="1553"/>
                  </a:lnTo>
                  <a:cubicBezTo>
                    <a:pt x="625" y="1036"/>
                    <a:pt x="1053" y="625"/>
                    <a:pt x="1570" y="625"/>
                  </a:cubicBezTo>
                  <a:close/>
                  <a:moveTo>
                    <a:pt x="7780" y="625"/>
                  </a:moveTo>
                  <a:cubicBezTo>
                    <a:pt x="8297" y="625"/>
                    <a:pt x="8725" y="1036"/>
                    <a:pt x="8725" y="1553"/>
                  </a:cubicBezTo>
                  <a:lnTo>
                    <a:pt x="8725" y="1874"/>
                  </a:lnTo>
                  <a:lnTo>
                    <a:pt x="8404" y="1874"/>
                  </a:lnTo>
                  <a:cubicBezTo>
                    <a:pt x="7887" y="1874"/>
                    <a:pt x="7476" y="1446"/>
                    <a:pt x="7476" y="929"/>
                  </a:cubicBezTo>
                  <a:lnTo>
                    <a:pt x="7476" y="625"/>
                  </a:lnTo>
                  <a:close/>
                  <a:moveTo>
                    <a:pt x="4675" y="2499"/>
                  </a:moveTo>
                  <a:cubicBezTo>
                    <a:pt x="5085" y="2499"/>
                    <a:pt x="5425" y="2749"/>
                    <a:pt x="5549" y="3105"/>
                  </a:cubicBezTo>
                  <a:lnTo>
                    <a:pt x="3801" y="3105"/>
                  </a:lnTo>
                  <a:cubicBezTo>
                    <a:pt x="3926" y="2749"/>
                    <a:pt x="4265" y="2499"/>
                    <a:pt x="4675" y="2499"/>
                  </a:cubicBezTo>
                  <a:close/>
                  <a:moveTo>
                    <a:pt x="6852" y="625"/>
                  </a:moveTo>
                  <a:lnTo>
                    <a:pt x="6852" y="1553"/>
                  </a:lnTo>
                  <a:cubicBezTo>
                    <a:pt x="6852" y="2071"/>
                    <a:pt x="7262" y="2499"/>
                    <a:pt x="7780" y="2499"/>
                  </a:cubicBezTo>
                  <a:lnTo>
                    <a:pt x="8725" y="2499"/>
                  </a:lnTo>
                  <a:lnTo>
                    <a:pt x="8725" y="3105"/>
                  </a:lnTo>
                  <a:lnTo>
                    <a:pt x="6192" y="3105"/>
                  </a:lnTo>
                  <a:cubicBezTo>
                    <a:pt x="6049" y="2410"/>
                    <a:pt x="5425" y="1874"/>
                    <a:pt x="4675" y="1874"/>
                  </a:cubicBezTo>
                  <a:cubicBezTo>
                    <a:pt x="3926" y="1874"/>
                    <a:pt x="3301" y="2410"/>
                    <a:pt x="3141" y="3105"/>
                  </a:cubicBezTo>
                  <a:lnTo>
                    <a:pt x="625" y="3105"/>
                  </a:lnTo>
                  <a:lnTo>
                    <a:pt x="625" y="2499"/>
                  </a:lnTo>
                  <a:lnTo>
                    <a:pt x="1570" y="2499"/>
                  </a:lnTo>
                  <a:cubicBezTo>
                    <a:pt x="2070" y="2499"/>
                    <a:pt x="2498" y="2071"/>
                    <a:pt x="2498" y="1553"/>
                  </a:cubicBezTo>
                  <a:lnTo>
                    <a:pt x="2498" y="625"/>
                  </a:lnTo>
                  <a:close/>
                  <a:moveTo>
                    <a:pt x="1570" y="1"/>
                  </a:moveTo>
                  <a:cubicBezTo>
                    <a:pt x="696" y="1"/>
                    <a:pt x="0" y="697"/>
                    <a:pt x="0" y="1553"/>
                  </a:cubicBezTo>
                  <a:lnTo>
                    <a:pt x="0" y="3730"/>
                  </a:lnTo>
                  <a:lnTo>
                    <a:pt x="9332" y="3730"/>
                  </a:lnTo>
                  <a:lnTo>
                    <a:pt x="9332" y="1553"/>
                  </a:lnTo>
                  <a:cubicBezTo>
                    <a:pt x="9332" y="697"/>
                    <a:pt x="8636" y="1"/>
                    <a:pt x="7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847;p49"/>
          <p:cNvSpPr/>
          <p:nvPr/>
        </p:nvSpPr>
        <p:spPr>
          <a:xfrm flipH="1">
            <a:off x="851479" y="1345903"/>
            <a:ext cx="5525249" cy="1711622"/>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rgbClr val="D5EBF3"/>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TextBox 14"/>
          <p:cNvSpPr txBox="1"/>
          <p:nvPr/>
        </p:nvSpPr>
        <p:spPr>
          <a:xfrm>
            <a:off x="1021964" y="1602206"/>
            <a:ext cx="5019815" cy="1015663"/>
          </a:xfrm>
          <a:prstGeom prst="rect">
            <a:avLst/>
          </a:prstGeom>
          <a:noFill/>
        </p:spPr>
        <p:txBody>
          <a:bodyPr wrap="square" rtlCol="0">
            <a:spAutoFit/>
          </a:bodyPr>
          <a:lstStyle/>
          <a:p>
            <a:pPr algn="just"/>
            <a:r>
              <a:rPr lang="en-GB" sz="2000" dirty="0" smtClean="0"/>
              <a:t>The </a:t>
            </a:r>
            <a:r>
              <a:rPr lang="en-GB" sz="2000" dirty="0"/>
              <a:t>straight line through all fixed points of a rotating rigid body around which all other points of the body move in circles.</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371" y="2773184"/>
            <a:ext cx="2222718" cy="2222718"/>
          </a:xfrm>
          <a:prstGeom prst="rect">
            <a:avLst/>
          </a:prstGeom>
        </p:spPr>
      </p:pic>
    </p:spTree>
    <p:extLst>
      <p:ext uri="{BB962C8B-B14F-4D97-AF65-F5344CB8AC3E}">
        <p14:creationId xmlns:p14="http://schemas.microsoft.com/office/powerpoint/2010/main" val="408277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barn(inVertical)">
                                      <p:cBhvr>
                                        <p:cTn id="7" dur="300"/>
                                        <p:tgtEl>
                                          <p:spTgt spid="338"/>
                                        </p:tgtEl>
                                      </p:cBhvr>
                                    </p:animEffect>
                                  </p:childTnLst>
                                </p:cTn>
                              </p:par>
                            </p:childTnLst>
                          </p:cTn>
                        </p:par>
                        <p:par>
                          <p:cTn id="8" fill="hold">
                            <p:stCondLst>
                              <p:cond delay="300"/>
                            </p:stCondLst>
                            <p:childTnLst>
                              <p:par>
                                <p:cTn id="9" presetID="16" presetClass="entr" presetSubtype="2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300"/>
                                        <p:tgtEl>
                                          <p:spTgt spid="25"/>
                                        </p:tgtEl>
                                      </p:cBhvr>
                                    </p:animEffect>
                                  </p:childTnLst>
                                </p:cTn>
                              </p:par>
                            </p:childTnLst>
                          </p:cTn>
                        </p:par>
                        <p:par>
                          <p:cTn id="12" fill="hold">
                            <p:stCondLst>
                              <p:cond delay="600"/>
                            </p:stCondLst>
                            <p:childTnLst>
                              <p:par>
                                <p:cTn id="13" presetID="16" presetClass="entr" presetSubtype="21" fill="hold" nodeType="after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barn(inVertical)">
                                      <p:cBhvr>
                                        <p:cTn id="15" dur="300"/>
                                        <p:tgtEl>
                                          <p:spTgt spid="345"/>
                                        </p:tgtEl>
                                      </p:cBhvr>
                                    </p:animEffect>
                                  </p:childTnLst>
                                </p:cTn>
                              </p:par>
                            </p:childTnLst>
                          </p:cTn>
                        </p:par>
                        <p:par>
                          <p:cTn id="16" fill="hold">
                            <p:stCondLst>
                              <p:cond delay="9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250"/>
                                        <p:tgtEl>
                                          <p:spTgt spid="14"/>
                                        </p:tgtEl>
                                      </p:cBhvr>
                                    </p:animEffect>
                                  </p:childTnLst>
                                </p:cTn>
                              </p:par>
                            </p:childTnLst>
                          </p:cTn>
                        </p:par>
                        <p:par>
                          <p:cTn id="20" fill="hold">
                            <p:stCondLst>
                              <p:cond delay="1150"/>
                            </p:stCondLst>
                            <p:childTnLst>
                              <p:par>
                                <p:cTn id="21" presetID="16" presetClass="entr" presetSubtype="2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250"/>
                                        <p:tgtEl>
                                          <p:spTgt spid="15"/>
                                        </p:tgtEl>
                                      </p:cBhvr>
                                    </p:animEffect>
                                  </p:childTnLst>
                                </p:cTn>
                              </p:par>
                            </p:childTnLst>
                          </p:cTn>
                        </p:par>
                        <p:par>
                          <p:cTn id="24" fill="hold">
                            <p:stCondLst>
                              <p:cond delay="1400"/>
                            </p:stCondLst>
                            <p:childTnLst>
                              <p:par>
                                <p:cTn id="25" presetID="14"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8" grpId="0" animBg="1"/>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8" name="Google Shape;378;p36"/>
          <p:cNvSpPr/>
          <p:nvPr/>
        </p:nvSpPr>
        <p:spPr>
          <a:xfrm>
            <a:off x="6362930" y="2679321"/>
            <a:ext cx="116100" cy="116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1EAE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636" y="961421"/>
            <a:ext cx="3924848" cy="1609950"/>
          </a:xfrm>
          <a:prstGeom prst="rect">
            <a:avLst/>
          </a:prstGeom>
        </p:spPr>
      </p:pic>
      <p:sp>
        <p:nvSpPr>
          <p:cNvPr id="27" name="Google Shape;341;p35"/>
          <p:cNvSpPr txBox="1">
            <a:spLocks/>
          </p:cNvSpPr>
          <p:nvPr/>
        </p:nvSpPr>
        <p:spPr>
          <a:xfrm flipH="1">
            <a:off x="895259" y="98010"/>
            <a:ext cx="7704000" cy="65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22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 sz="2400" b="1" u="sng" dirty="0">
                <a:solidFill>
                  <a:schemeClr val="tx1"/>
                </a:solidFill>
                <a:latin typeface="Times New Roman" panose="02020603050405020304" pitchFamily="18" charset="0"/>
                <a:cs typeface="Times New Roman" panose="02020603050405020304" pitchFamily="18" charset="0"/>
              </a:rPr>
              <a:t>Angular equations of moment</a:t>
            </a:r>
            <a:endParaRPr lang="en-GB" b="1" u="sng"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078" y="3001443"/>
            <a:ext cx="5001323" cy="1952898"/>
          </a:xfrm>
          <a:prstGeom prst="rect">
            <a:avLst/>
          </a:prstGeom>
        </p:spPr>
      </p:pic>
      <p:cxnSp>
        <p:nvCxnSpPr>
          <p:cNvPr id="30" name="Google Shape;455;p38"/>
          <p:cNvCxnSpPr/>
          <p:nvPr/>
        </p:nvCxnSpPr>
        <p:spPr>
          <a:xfrm>
            <a:off x="4806315" y="2643021"/>
            <a:ext cx="0" cy="304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anim calcmode="lin" valueType="num">
                                      <p:cBhvr>
                                        <p:cTn id="8" dur="250" fill="hold"/>
                                        <p:tgtEl>
                                          <p:spTgt spid="27"/>
                                        </p:tgtEl>
                                        <p:attrNameLst>
                                          <p:attrName>ppt_x</p:attrName>
                                        </p:attrNameLst>
                                      </p:cBhvr>
                                      <p:tavLst>
                                        <p:tav tm="0">
                                          <p:val>
                                            <p:strVal val="#ppt_x"/>
                                          </p:val>
                                        </p:tav>
                                        <p:tav tm="100000">
                                          <p:val>
                                            <p:strVal val="#ppt_x"/>
                                          </p:val>
                                        </p:tav>
                                      </p:tavLst>
                                    </p:anim>
                                    <p:anim calcmode="lin" valueType="num">
                                      <p:cBhvr>
                                        <p:cTn id="9" dur="25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50" fill="hold"/>
                                        <p:tgtEl>
                                          <p:spTgt spid="4"/>
                                        </p:tgtEl>
                                        <p:attrNameLst>
                                          <p:attrName>ppt_x</p:attrName>
                                        </p:attrNameLst>
                                      </p:cBhvr>
                                      <p:tavLst>
                                        <p:tav tm="0">
                                          <p:val>
                                            <p:strVal val="#ppt_x"/>
                                          </p:val>
                                        </p:tav>
                                        <p:tav tm="100000">
                                          <p:val>
                                            <p:strVal val="#ppt_x"/>
                                          </p:val>
                                        </p:tav>
                                      </p:tavLst>
                                    </p:anim>
                                    <p:anim calcmode="lin" valueType="num">
                                      <p:cBhvr additive="base">
                                        <p:cTn id="2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Minimalist Korean Aesthetic Pitch Deck Infographics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806</Words>
  <Application>Microsoft Office PowerPoint</Application>
  <PresentationFormat>On-screen Show (16:9)</PresentationFormat>
  <Paragraphs>109</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Kulim Park</vt:lpstr>
      <vt:lpstr>Manrope</vt:lpstr>
      <vt:lpstr>Times New Roman</vt:lpstr>
      <vt:lpstr>Arial</vt:lpstr>
      <vt:lpstr>PT Sans</vt:lpstr>
      <vt:lpstr>Nunito Light</vt:lpstr>
      <vt:lpstr>Kulim Park SemiBold</vt:lpstr>
      <vt:lpstr>Minimalist Korean Aesthetic Pitch Deck Infographics by Slidesgo</vt:lpstr>
      <vt:lpstr>ROTATIONAL MOTION</vt:lpstr>
      <vt:lpstr>PowerPoint Presentation</vt:lpstr>
      <vt:lpstr>PowerPoint Presentation</vt:lpstr>
      <vt:lpstr> What is Rotational Motion</vt:lpstr>
      <vt:lpstr>Types of motion involving rotational motion</vt:lpstr>
      <vt:lpstr>PowerPoint Presentation</vt:lpstr>
      <vt:lpstr>PowerPoint Presentation</vt:lpstr>
      <vt:lpstr>PowerPoint Presentation</vt:lpstr>
      <vt:lpstr>PowerPoint Presentation</vt:lpstr>
      <vt:lpstr>Properties of Rotational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life Examples</vt:lpstr>
      <vt:lpstr>Real life Examples</vt:lpstr>
      <vt:lpstr>Real life Examples</vt:lpstr>
      <vt:lpstr>Real life Examples</vt:lpstr>
      <vt:lpstr>Real life Examples</vt:lpstr>
      <vt:lpstr>Real life Examples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KOREAN AESTHETIC PITCH DECK INFOGRAPHICS</dc:title>
  <cp:lastModifiedBy>Windows User</cp:lastModifiedBy>
  <cp:revision>47</cp:revision>
  <dcterms:modified xsi:type="dcterms:W3CDTF">2022-09-03T15:23:07Z</dcterms:modified>
</cp:coreProperties>
</file>